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7"/>
  </p:notesMasterIdLst>
  <p:sldIdLst>
    <p:sldId id="266" r:id="rId5"/>
    <p:sldId id="277" r:id="rId6"/>
    <p:sldId id="305" r:id="rId7"/>
    <p:sldId id="297" r:id="rId8"/>
    <p:sldId id="295" r:id="rId9"/>
    <p:sldId id="296" r:id="rId10"/>
    <p:sldId id="300" r:id="rId11"/>
    <p:sldId id="278" r:id="rId12"/>
    <p:sldId id="279" r:id="rId13"/>
    <p:sldId id="324" r:id="rId14"/>
    <p:sldId id="280" r:id="rId15"/>
    <p:sldId id="298" r:id="rId16"/>
    <p:sldId id="299" r:id="rId17"/>
    <p:sldId id="307" r:id="rId18"/>
    <p:sldId id="308" r:id="rId19"/>
    <p:sldId id="302" r:id="rId20"/>
    <p:sldId id="309" r:id="rId21"/>
    <p:sldId id="304" r:id="rId22"/>
    <p:sldId id="303" r:id="rId23"/>
    <p:sldId id="311" r:id="rId24"/>
    <p:sldId id="281" r:id="rId25"/>
    <p:sldId id="283" r:id="rId26"/>
    <p:sldId id="294" r:id="rId27"/>
    <p:sldId id="284" r:id="rId28"/>
    <p:sldId id="313" r:id="rId29"/>
    <p:sldId id="316" r:id="rId30"/>
    <p:sldId id="314" r:id="rId31"/>
    <p:sldId id="317" r:id="rId32"/>
    <p:sldId id="286" r:id="rId33"/>
    <p:sldId id="287" r:id="rId34"/>
    <p:sldId id="289" r:id="rId35"/>
    <p:sldId id="318" r:id="rId36"/>
    <p:sldId id="285" r:id="rId37"/>
    <p:sldId id="292" r:id="rId38"/>
    <p:sldId id="293" r:id="rId39"/>
    <p:sldId id="327" r:id="rId40"/>
    <p:sldId id="328" r:id="rId41"/>
    <p:sldId id="325" r:id="rId42"/>
    <p:sldId id="323" r:id="rId43"/>
    <p:sldId id="265" r:id="rId44"/>
    <p:sldId id="322" r:id="rId45"/>
    <p:sldId id="276"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56" autoAdjust="0"/>
    <p:restoredTop sz="91093" autoAdjust="0"/>
  </p:normalViewPr>
  <p:slideViewPr>
    <p:cSldViewPr snapToGrid="0">
      <p:cViewPr varScale="1">
        <p:scale>
          <a:sx n="61" d="100"/>
          <a:sy n="61" d="100"/>
        </p:scale>
        <p:origin x="384" y="4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81C89-AC0D-4BFF-9223-D3157C1DDC5B}" type="datetimeFigureOut">
              <a:rPr lang="en-US" smtClean="0"/>
              <a:t>9/1/2023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3D7A2-C585-48BF-BF8C-C21FDC051F77}" type="slidenum">
              <a:rPr lang="en-US" smtClean="0"/>
              <a:t>‹#›</a:t>
            </a:fld>
            <a:endParaRPr lang="en-US" dirty="0"/>
          </a:p>
        </p:txBody>
      </p:sp>
    </p:spTree>
    <p:extLst>
      <p:ext uri="{BB962C8B-B14F-4D97-AF65-F5344CB8AC3E}">
        <p14:creationId xmlns:p14="http://schemas.microsoft.com/office/powerpoint/2010/main" val="1372662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373773"/>
                </a:solidFill>
                <a:effectLst/>
                <a:latin typeface="Montserrat" panose="00000500000000000000" pitchFamily="2" charset="0"/>
              </a:rPr>
              <a:t>The cold manager is also called the cold fish and he uses all possible means to achieve their goals. This type of management shows no emotional intelligence or empathy in the work environment. Their personal life is dominated by feelings and emotions, whereas their professional life is dominated by rationality. This creates an overload of work that burns out the employees and it exhausts them. They tend not to focus on </a:t>
            </a:r>
            <a:r>
              <a:rPr lang="en-US" b="1" i="0" dirty="0">
                <a:solidFill>
                  <a:srgbClr val="373773"/>
                </a:solidFill>
                <a:effectLst/>
                <a:latin typeface="Montserrat" panose="00000500000000000000" pitchFamily="2" charset="0"/>
              </a:rPr>
              <a:t>innovation management</a:t>
            </a:r>
            <a:r>
              <a:rPr lang="en-US" b="0" i="0" dirty="0">
                <a:solidFill>
                  <a:srgbClr val="373773"/>
                </a:solidFill>
                <a:effectLst/>
                <a:latin typeface="Montserrat" panose="00000500000000000000" pitchFamily="2" charset="0"/>
              </a:rPr>
              <a:t> and this discourages creativity in the workplace. Also, the mental health and physical health of the employees are of no interest to him.</a:t>
            </a:r>
          </a:p>
          <a:p>
            <a:pPr marL="171450" indent="-171450">
              <a:buFont typeface="Arial" panose="020B0604020202020204" pitchFamily="34" charset="0"/>
              <a:buChar char="•"/>
            </a:pPr>
            <a:r>
              <a:rPr lang="en-US" b="0" i="0" dirty="0">
                <a:solidFill>
                  <a:srgbClr val="373773"/>
                </a:solidFill>
                <a:effectLst/>
                <a:latin typeface="Montserrat" panose="00000500000000000000" pitchFamily="2" charset="0"/>
              </a:rPr>
              <a:t>He is a manipulator, he sets unrealistic goals and these are from his lack of </a:t>
            </a:r>
            <a:r>
              <a:rPr lang="en-US" b="0" i="0" dirty="0" err="1">
                <a:solidFill>
                  <a:srgbClr val="373773"/>
                </a:solidFill>
                <a:effectLst/>
                <a:latin typeface="Montserrat" panose="00000500000000000000" pitchFamily="2" charset="0"/>
              </a:rPr>
              <a:t>humility.He</a:t>
            </a:r>
            <a:r>
              <a:rPr lang="en-US" b="0" i="0" dirty="0">
                <a:solidFill>
                  <a:srgbClr val="373773"/>
                </a:solidFill>
                <a:effectLst/>
                <a:latin typeface="Montserrat" panose="00000500000000000000" pitchFamily="2" charset="0"/>
              </a:rPr>
              <a:t> would do anything to gain all the fame, including taking all the merits and showing off himself. This type of management style has no room for employee initiatives and in a </a:t>
            </a:r>
            <a:r>
              <a:rPr lang="en-US" b="0" i="0" dirty="0" err="1">
                <a:solidFill>
                  <a:srgbClr val="373773"/>
                </a:solidFill>
                <a:effectLst/>
                <a:latin typeface="Montserrat" panose="00000500000000000000" pitchFamily="2" charset="0"/>
              </a:rPr>
              <a:t>holocracy</a:t>
            </a:r>
            <a:r>
              <a:rPr lang="en-US" b="0" i="0" dirty="0">
                <a:solidFill>
                  <a:srgbClr val="373773"/>
                </a:solidFill>
                <a:effectLst/>
                <a:latin typeface="Montserrat" panose="00000500000000000000" pitchFamily="2" charset="0"/>
              </a:rPr>
              <a:t>, they will still take all the credit. A glory seeker manager celebrates the employees’ success, but it is entirely on them when they are at fault</a:t>
            </a:r>
          </a:p>
          <a:p>
            <a:pPr marL="171450" indent="-171450">
              <a:buFont typeface="Arial" panose="020B0604020202020204" pitchFamily="34" charset="0"/>
              <a:buChar char="•"/>
            </a:pPr>
            <a:endParaRPr lang="en-US" b="0" i="0" dirty="0">
              <a:solidFill>
                <a:srgbClr val="373773"/>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3733D7A2-C585-48BF-BF8C-C21FDC051F77}" type="slidenum">
              <a:rPr lang="en-US" smtClean="0"/>
              <a:t>36</a:t>
            </a:fld>
            <a:endParaRPr lang="en-US" dirty="0"/>
          </a:p>
        </p:txBody>
      </p:sp>
    </p:spTree>
    <p:extLst>
      <p:ext uri="{BB962C8B-B14F-4D97-AF65-F5344CB8AC3E}">
        <p14:creationId xmlns:p14="http://schemas.microsoft.com/office/powerpoint/2010/main" val="38680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73773"/>
                </a:solidFill>
                <a:effectLst/>
                <a:latin typeface="Montserrat" panose="00000500000000000000" pitchFamily="2" charset="0"/>
              </a:rPr>
              <a:t>He never admits his mistakes. He is omnipresent and does not trust his staff</a:t>
            </a:r>
          </a:p>
          <a:p>
            <a:pPr marL="171450" indent="-171450">
              <a:buFont typeface="Arial" panose="020B0604020202020204" pitchFamily="34" charset="0"/>
              <a:buChar char="•"/>
            </a:pPr>
            <a:r>
              <a:rPr lang="en-US" b="0" i="0" dirty="0">
                <a:solidFill>
                  <a:srgbClr val="373773"/>
                </a:solidFill>
                <a:effectLst/>
                <a:latin typeface="Montserrat" panose="00000500000000000000" pitchFamily="2" charset="0"/>
              </a:rPr>
              <a:t>In remote management, employees are used to absentee bosses, but it will be difficult to get a hold of if there are questions or feedback that need to be addressed.</a:t>
            </a:r>
          </a:p>
          <a:p>
            <a:pPr marL="628650" lvl="1" indent="-171450">
              <a:buFont typeface="Arial" panose="020B0604020202020204" pitchFamily="34" charset="0"/>
              <a:buChar char="•"/>
            </a:pPr>
            <a:r>
              <a:rPr lang="en-US" b="0" i="0" dirty="0">
                <a:solidFill>
                  <a:srgbClr val="373773"/>
                </a:solidFill>
                <a:effectLst/>
                <a:latin typeface="Montserrat" panose="00000500000000000000" pitchFamily="2" charset="0"/>
              </a:rPr>
              <a:t>How to deal with an incompetent manager - you need to adapt to their schedule and ensure effective communication. Since they don’t respond to emails, ensure that you stick to one topic and use easy-to-read points. Instead of sending them an email, it is better to schedule a 15-minute video chat with them.</a:t>
            </a:r>
          </a:p>
          <a:p>
            <a:pPr marL="171450" indent="-171450">
              <a:buFont typeface="Arial" panose="020B0604020202020204" pitchFamily="34" charset="0"/>
              <a:buChar char="•"/>
            </a:pPr>
            <a:r>
              <a:rPr lang="en-US" b="0" i="0" dirty="0">
                <a:solidFill>
                  <a:srgbClr val="373773"/>
                </a:solidFill>
                <a:effectLst/>
                <a:latin typeface="Montserrat" panose="00000500000000000000" pitchFamily="2" charset="0"/>
              </a:rPr>
              <a:t>The micro manager</a:t>
            </a:r>
          </a:p>
          <a:p>
            <a:pPr marL="628650" lvl="1" indent="-171450">
              <a:buFont typeface="Arial" panose="020B0604020202020204" pitchFamily="34" charset="0"/>
              <a:buChar char="•"/>
            </a:pPr>
            <a:r>
              <a:rPr lang="en-US" b="0" i="0" dirty="0">
                <a:solidFill>
                  <a:srgbClr val="373773"/>
                </a:solidFill>
                <a:effectLst/>
                <a:latin typeface="Montserrat" panose="00000500000000000000" pitchFamily="2" charset="0"/>
              </a:rPr>
              <a:t>A micromanager is obsessed with closely monitoring every element of their staff’s work and is controlling even in the digital culture. A micromanager tends to act like this because they think the employees are not accountable and they cannot deliver the desired quality or quantity of work. Conversely, employees feel they are not empowered or trusted enough for them to do their best.</a:t>
            </a:r>
          </a:p>
          <a:p>
            <a:pPr marL="628650" lvl="1" indent="-171450">
              <a:buFont typeface="Arial" panose="020B0604020202020204" pitchFamily="34" charset="0"/>
              <a:buChar char="•"/>
            </a:pPr>
            <a:r>
              <a:rPr lang="en-US" b="0" i="0" dirty="0">
                <a:solidFill>
                  <a:srgbClr val="373773"/>
                </a:solidFill>
                <a:effectLst/>
                <a:latin typeface="Montserrat" panose="00000500000000000000" pitchFamily="2" charset="0"/>
              </a:rPr>
              <a:t>Dealing with a micromanager - Those who work independently find a micromanager boss to be frustrating. To deal with a micromanager, you should start by slowly gaining their trust by giving frequent updates and ensuring you are delivering your promises. With time, they will begin trusting you and loosening their grip.</a:t>
            </a:r>
          </a:p>
          <a:p>
            <a:pPr marL="171450" indent="-171450">
              <a:buFont typeface="Arial" panose="020B0604020202020204" pitchFamily="34" charset="0"/>
              <a:buChar char="•"/>
            </a:pPr>
            <a:endParaRPr lang="en-US" b="0" i="0" dirty="0">
              <a:solidFill>
                <a:srgbClr val="373773"/>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3733D7A2-C585-48BF-BF8C-C21FDC051F77}" type="slidenum">
              <a:rPr lang="en-US" smtClean="0"/>
              <a:t>37</a:t>
            </a:fld>
            <a:endParaRPr lang="en-US" dirty="0"/>
          </a:p>
        </p:txBody>
      </p:sp>
    </p:spTree>
    <p:extLst>
      <p:ext uri="{BB962C8B-B14F-4D97-AF65-F5344CB8AC3E}">
        <p14:creationId xmlns:p14="http://schemas.microsoft.com/office/powerpoint/2010/main" val="408749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i="0" dirty="0">
              <a:solidFill>
                <a:srgbClr val="373773"/>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3733D7A2-C585-48BF-BF8C-C21FDC051F77}" type="slidenum">
              <a:rPr lang="en-US" smtClean="0"/>
              <a:t>38</a:t>
            </a:fld>
            <a:endParaRPr lang="en-US" dirty="0"/>
          </a:p>
        </p:txBody>
      </p:sp>
    </p:spTree>
    <p:extLst>
      <p:ext uri="{BB962C8B-B14F-4D97-AF65-F5344CB8AC3E}">
        <p14:creationId xmlns:p14="http://schemas.microsoft.com/office/powerpoint/2010/main" val="2883592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43A52079-6997-47B8-B262-4ED5D2EA2D74}" type="datetime1">
              <a:rPr lang="en-US" smtClean="0"/>
              <a:t>9/1/2023</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AC80CA-06EA-4D97-A1EC-F2A229B592C4}" type="datetime1">
              <a:rPr lang="en-US" smtClean="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60CC4-6CA2-4A99-B83B-711E420D000E}" type="datetime1">
              <a:rPr lang="en-US" smtClean="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B41ED8-AC2E-4560-8CC9-E6292DDF25B6}" type="datetime1">
              <a:rPr lang="en-US" smtClean="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5238998-10EA-455D-8FDC-3EBC7E198582}" type="datetime1">
              <a:rPr lang="en-US" smtClean="0"/>
              <a:t>9/1/2023</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A4E9B6-2EC2-45E6-A437-DCC674AAC4AF}" type="datetime1">
              <a:rPr lang="en-US" smtClean="0"/>
              <a:t>9/1/2023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2D4FF3-940D-4DDE-86D8-82D5A8663636}" type="datetime1">
              <a:rPr lang="en-US" smtClean="0"/>
              <a:t>9/1/2023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955261-7117-41BB-BB79-8C1909625493}" type="datetime1">
              <a:rPr lang="en-US" smtClean="0"/>
              <a:t>9/1/2023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204D7-DE7F-414C-8571-0012DE9EFCDB}" type="datetime1">
              <a:rPr lang="en-US" smtClean="0"/>
              <a:t>9/1/2023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E378FF3-85EA-48E5-8D8C-1DB156807E49}" type="datetime1">
              <a:rPr lang="en-US" smtClean="0"/>
              <a:t>9/1/2023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3F94F13-1676-4B68-A383-661B657F6E63}" type="datetime1">
              <a:rPr lang="en-US" smtClean="0"/>
              <a:t>9/1/2023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5CB83234-995D-4149-8E1E-BC120E9070D5}" type="datetime1">
              <a:rPr lang="en-US" smtClean="0"/>
              <a:t>9/1/2023</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en.wikipedia.org/wiki/Emotional_blackmai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at.linkedin.com/in/josipsaban" TargetMode="External"/><Relationship Id="rId2" Type="http://schemas.openxmlformats.org/officeDocument/2006/relationships/hyperlink" Target="https://www.amazon.com/Engineering-managers-guide-perfect-leather-ebook/dp/B08XFPT91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jpg"/><Relationship Id="rId11" Type="http://schemas.openxmlformats.org/officeDocument/2006/relationships/image" Target="../media/image22.jpeg"/><Relationship Id="rId5" Type="http://schemas.openxmlformats.org/officeDocument/2006/relationships/image" Target="../media/image16.jp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menti.com/aleuwqyo4kxx"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Josip.saban@meridian-data.hr" TargetMode="External"/><Relationship Id="rId2" Type="http://schemas.openxmlformats.org/officeDocument/2006/relationships/hyperlink" Target="https://at.linkedin.com/in/josipsaban"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youtube.com/watch?v=kJdXjtSnZTI"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extreme close up of line chart graphic">
            <a:extLst>
              <a:ext uri="{FF2B5EF4-FFF2-40B4-BE49-F238E27FC236}">
                <a16:creationId xmlns:a16="http://schemas.microsoft.com/office/drawing/2014/main" id="{B38A25AE-7B44-4EC1-BC0C-CF0FFF036705}"/>
              </a:ext>
            </a:extLst>
          </p:cNvPr>
          <p:cNvPicPr>
            <a:picLocks noChangeAspect="1"/>
          </p:cNvPicPr>
          <p:nvPr/>
        </p:nvPicPr>
        <p:blipFill rotWithShape="1">
          <a:blip r:embed="rId2"/>
          <a:srcRect t="10000"/>
          <a:stretch/>
        </p:blipFill>
        <p:spPr>
          <a:xfrm>
            <a:off x="20" y="10"/>
            <a:ext cx="12191980" cy="6857990"/>
          </a:xfrm>
          <a:prstGeom prst="rect">
            <a:avLst/>
          </a:prstGeom>
        </p:spPr>
      </p:pic>
      <p:sp>
        <p:nvSpPr>
          <p:cNvPr id="52" name="Freeform: Shape 51">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sp>
      <p:sp>
        <p:nvSpPr>
          <p:cNvPr id="50" name="Rectangle 49">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347C47-EF1D-4B02-906B-219155AD8D0F}"/>
              </a:ext>
            </a:extLst>
          </p:cNvPr>
          <p:cNvSpPr>
            <a:spLocks noGrp="1"/>
          </p:cNvSpPr>
          <p:nvPr>
            <p:ph type="ctrTitle"/>
          </p:nvPr>
        </p:nvSpPr>
        <p:spPr>
          <a:xfrm>
            <a:off x="6298010" y="4333009"/>
            <a:ext cx="5268177" cy="1086237"/>
          </a:xfrm>
        </p:spPr>
        <p:txBody>
          <a:bodyPr>
            <a:normAutofit/>
          </a:bodyPr>
          <a:lstStyle/>
          <a:p>
            <a:pPr algn="l"/>
            <a:r>
              <a:rPr lang="en-US" sz="3600" dirty="0">
                <a:solidFill>
                  <a:srgbClr val="FFFFFF"/>
                </a:solidFill>
              </a:rPr>
              <a:t>Toxic management</a:t>
            </a:r>
          </a:p>
        </p:txBody>
      </p:sp>
      <p:sp>
        <p:nvSpPr>
          <p:cNvPr id="3" name="Subtitle 2">
            <a:extLst>
              <a:ext uri="{FF2B5EF4-FFF2-40B4-BE49-F238E27FC236}">
                <a16:creationId xmlns:a16="http://schemas.microsoft.com/office/drawing/2014/main" id="{36A0527F-C5FD-4E9B-9F21-5D1FBA31314B}"/>
              </a:ext>
            </a:extLst>
          </p:cNvPr>
          <p:cNvSpPr>
            <a:spLocks noGrp="1"/>
          </p:cNvSpPr>
          <p:nvPr>
            <p:ph type="subTitle" idx="1"/>
          </p:nvPr>
        </p:nvSpPr>
        <p:spPr>
          <a:xfrm>
            <a:off x="6298010" y="5419245"/>
            <a:ext cx="5268177" cy="787575"/>
          </a:xfrm>
        </p:spPr>
        <p:txBody>
          <a:bodyPr>
            <a:normAutofit/>
          </a:bodyPr>
          <a:lstStyle/>
          <a:p>
            <a:pPr algn="l">
              <a:spcAft>
                <a:spcPts val="600"/>
              </a:spcAft>
            </a:pPr>
            <a:r>
              <a:rPr lang="en-US" sz="1800" dirty="0">
                <a:solidFill>
                  <a:srgbClr val="FFFFFF"/>
                </a:solidFill>
              </a:rPr>
              <a:t>Josip Saban, M. Sc., E-MBA</a:t>
            </a:r>
          </a:p>
          <a:p>
            <a:pPr algn="l">
              <a:spcAft>
                <a:spcPts val="600"/>
              </a:spcAft>
            </a:pPr>
            <a:r>
              <a:rPr lang="en-US" sz="1800" dirty="0">
                <a:solidFill>
                  <a:srgbClr val="FFFFFF"/>
                </a:solidFill>
              </a:rPr>
              <a:t>Meridian Data, Owner</a:t>
            </a:r>
          </a:p>
        </p:txBody>
      </p:sp>
    </p:spTree>
    <p:extLst>
      <p:ext uri="{BB962C8B-B14F-4D97-AF65-F5344CB8AC3E}">
        <p14:creationId xmlns:p14="http://schemas.microsoft.com/office/powerpoint/2010/main" val="745576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2BFB8-4FB0-4A8E-BA81-DEE91786B2B9}"/>
              </a:ext>
            </a:extLst>
          </p:cNvPr>
          <p:cNvSpPr>
            <a:spLocks noGrp="1"/>
          </p:cNvSpPr>
          <p:nvPr>
            <p:ph type="title"/>
          </p:nvPr>
        </p:nvSpPr>
        <p:spPr/>
        <p:txBody>
          <a:bodyPr/>
          <a:lstStyle/>
          <a:p>
            <a:r>
              <a:rPr lang="en-US" dirty="0"/>
              <a:t>What do we do</a:t>
            </a:r>
          </a:p>
        </p:txBody>
      </p:sp>
      <p:sp>
        <p:nvSpPr>
          <p:cNvPr id="3" name="Content Placeholder 2">
            <a:extLst>
              <a:ext uri="{FF2B5EF4-FFF2-40B4-BE49-F238E27FC236}">
                <a16:creationId xmlns:a16="http://schemas.microsoft.com/office/drawing/2014/main" id="{675D60A2-42AD-49F1-9910-9645C19EC8B2}"/>
              </a:ext>
            </a:extLst>
          </p:cNvPr>
          <p:cNvSpPr>
            <a:spLocks noGrp="1"/>
          </p:cNvSpPr>
          <p:nvPr>
            <p:ph idx="1"/>
          </p:nvPr>
        </p:nvSpPr>
        <p:spPr/>
        <p:txBody>
          <a:bodyPr/>
          <a:lstStyle/>
          <a:p>
            <a:endParaRPr lang="en-US" dirty="0"/>
          </a:p>
          <a:p>
            <a:r>
              <a:rPr lang="en-US" dirty="0"/>
              <a:t>Listen to some lectures…I do the work </a:t>
            </a:r>
            <a:r>
              <a:rPr lang="en-US" dirty="0">
                <a:sym typeface="Wingdings" panose="05000000000000000000" pitchFamily="2" charset="2"/>
              </a:rPr>
              <a:t></a:t>
            </a:r>
            <a:endParaRPr lang="en-US" dirty="0"/>
          </a:p>
          <a:p>
            <a:r>
              <a:rPr lang="en-US" dirty="0"/>
              <a:t>Take part in five small workshops…you do the work </a:t>
            </a:r>
            <a:r>
              <a:rPr lang="en-US" dirty="0">
                <a:sym typeface="Wingdings" panose="05000000000000000000" pitchFamily="2" charset="2"/>
              </a:rPr>
              <a:t></a:t>
            </a:r>
            <a:endParaRPr lang="en-US" dirty="0"/>
          </a:p>
          <a:p>
            <a:r>
              <a:rPr lang="en-US" dirty="0"/>
              <a:t>Fill an anonymous poll about toxic management impacts….you do the work…again </a:t>
            </a:r>
            <a:r>
              <a:rPr lang="en-US" dirty="0">
                <a:sym typeface="Wingdings" panose="05000000000000000000" pitchFamily="2" charset="2"/>
              </a:rPr>
              <a:t></a:t>
            </a:r>
          </a:p>
          <a:p>
            <a:r>
              <a:rPr lang="en-US" dirty="0">
                <a:sym typeface="Wingdings" panose="05000000000000000000" pitchFamily="2" charset="2"/>
              </a:rPr>
              <a:t>We take some breaks and hopefully give you some takeaways</a:t>
            </a:r>
            <a:endParaRPr lang="en-US" dirty="0"/>
          </a:p>
        </p:txBody>
      </p:sp>
    </p:spTree>
    <p:extLst>
      <p:ext uri="{BB962C8B-B14F-4D97-AF65-F5344CB8AC3E}">
        <p14:creationId xmlns:p14="http://schemas.microsoft.com/office/powerpoint/2010/main" val="1062392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7550-1C97-8113-4B44-2C082AE90A38}"/>
              </a:ext>
            </a:extLst>
          </p:cNvPr>
          <p:cNvSpPr>
            <a:spLocks noGrp="1"/>
          </p:cNvSpPr>
          <p:nvPr>
            <p:ph type="title"/>
          </p:nvPr>
        </p:nvSpPr>
        <p:spPr>
          <a:xfrm>
            <a:off x="1371600" y="685800"/>
            <a:ext cx="10552176" cy="966216"/>
          </a:xfrm>
        </p:spPr>
        <p:txBody>
          <a:bodyPr/>
          <a:lstStyle/>
          <a:p>
            <a:r>
              <a:rPr lang="en-US" dirty="0"/>
              <a:t>What is and what is not toxic management </a:t>
            </a:r>
          </a:p>
        </p:txBody>
      </p:sp>
      <p:sp>
        <p:nvSpPr>
          <p:cNvPr id="3" name="Content Placeholder 2">
            <a:extLst>
              <a:ext uri="{FF2B5EF4-FFF2-40B4-BE49-F238E27FC236}">
                <a16:creationId xmlns:a16="http://schemas.microsoft.com/office/drawing/2014/main" id="{DECD15F5-E309-A14B-BDF7-E2DE7BF4AD82}"/>
              </a:ext>
            </a:extLst>
          </p:cNvPr>
          <p:cNvSpPr>
            <a:spLocks noGrp="1"/>
          </p:cNvSpPr>
          <p:nvPr>
            <p:ph idx="1"/>
          </p:nvPr>
        </p:nvSpPr>
        <p:spPr>
          <a:xfrm>
            <a:off x="975940" y="1652015"/>
            <a:ext cx="7009111" cy="5110291"/>
          </a:xfrm>
        </p:spPr>
        <p:txBody>
          <a:bodyPr>
            <a:normAutofit/>
          </a:bodyPr>
          <a:lstStyle/>
          <a:p>
            <a:endParaRPr lang="en-US" dirty="0"/>
          </a:p>
          <a:p>
            <a:r>
              <a:rPr lang="en-US" dirty="0"/>
              <a:t>Some behaviors might not be examples of toxic management</a:t>
            </a:r>
          </a:p>
          <a:p>
            <a:pPr lvl="1"/>
            <a:r>
              <a:rPr lang="en-US" dirty="0"/>
              <a:t>Everyone can have a bad day or bad week – almost anything can happen one-time</a:t>
            </a:r>
          </a:p>
          <a:p>
            <a:pPr lvl="1"/>
            <a:r>
              <a:rPr lang="en-US" dirty="0"/>
              <a:t>Sometimes managers are just doing what they are supposed to do…but in a very unprofessional way</a:t>
            </a:r>
          </a:p>
          <a:p>
            <a:pPr lvl="1"/>
            <a:r>
              <a:rPr lang="en-US" dirty="0"/>
              <a:t>Their actions could be enforcement of work rules and regulations…but in a very unprofessional way</a:t>
            </a:r>
          </a:p>
          <a:p>
            <a:pPr marL="530352" lvl="1" indent="0">
              <a:buNone/>
            </a:pPr>
            <a:endParaRPr lang="en-US" dirty="0"/>
          </a:p>
          <a:p>
            <a:r>
              <a:rPr lang="en-US" dirty="0"/>
              <a:t>Most people “think” they never met a toxic manager, but they might be wrong</a:t>
            </a:r>
          </a:p>
          <a:p>
            <a:pPr lvl="1"/>
            <a:r>
              <a:rPr lang="en-US" dirty="0"/>
              <a:t>You might not recognize symptoms – you probably already met a toxic manager</a:t>
            </a:r>
          </a:p>
        </p:txBody>
      </p:sp>
      <p:pic>
        <p:nvPicPr>
          <p:cNvPr id="1026" name="Picture 2" descr="FACT OF THE DAY AROUND 40% OF ANTS HAVE NO DEFINED ROLE, _ AND THEY PRETEND  TO WORK SO THEY WOULDN'T GET ASSIGNED WITH TASK. - iFunny">
            <a:extLst>
              <a:ext uri="{FF2B5EF4-FFF2-40B4-BE49-F238E27FC236}">
                <a16:creationId xmlns:a16="http://schemas.microsoft.com/office/drawing/2014/main" id="{61107A30-582A-4F46-9CEA-C242730A2E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4297" y="1983318"/>
            <a:ext cx="4026193" cy="4447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41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04217-EA9D-4B42-B911-D6E0CB3834E4}"/>
              </a:ext>
            </a:extLst>
          </p:cNvPr>
          <p:cNvSpPr>
            <a:spLocks noGrp="1"/>
          </p:cNvSpPr>
          <p:nvPr>
            <p:ph type="title"/>
          </p:nvPr>
        </p:nvSpPr>
        <p:spPr/>
        <p:txBody>
          <a:bodyPr/>
          <a:lstStyle/>
          <a:p>
            <a:r>
              <a:rPr lang="en-US" dirty="0"/>
              <a:t>Some initial reading recommendations</a:t>
            </a:r>
          </a:p>
        </p:txBody>
      </p:sp>
      <p:pic>
        <p:nvPicPr>
          <p:cNvPr id="8" name="Picture 7">
            <a:extLst>
              <a:ext uri="{FF2B5EF4-FFF2-40B4-BE49-F238E27FC236}">
                <a16:creationId xmlns:a16="http://schemas.microsoft.com/office/drawing/2014/main" id="{562C14DD-995F-45C0-BF42-9889B494BCE6}"/>
              </a:ext>
            </a:extLst>
          </p:cNvPr>
          <p:cNvPicPr>
            <a:picLocks noChangeAspect="1"/>
          </p:cNvPicPr>
          <p:nvPr/>
        </p:nvPicPr>
        <p:blipFill>
          <a:blip r:embed="rId2"/>
          <a:stretch>
            <a:fillRect/>
          </a:stretch>
        </p:blipFill>
        <p:spPr>
          <a:xfrm>
            <a:off x="1612605" y="2191684"/>
            <a:ext cx="5302523" cy="3835597"/>
          </a:xfrm>
          <a:prstGeom prst="rect">
            <a:avLst/>
          </a:prstGeom>
        </p:spPr>
      </p:pic>
      <p:pic>
        <p:nvPicPr>
          <p:cNvPr id="10" name="Picture 9">
            <a:extLst>
              <a:ext uri="{FF2B5EF4-FFF2-40B4-BE49-F238E27FC236}">
                <a16:creationId xmlns:a16="http://schemas.microsoft.com/office/drawing/2014/main" id="{87ECA622-B78A-483E-B46E-50DAEC73ADBC}"/>
              </a:ext>
            </a:extLst>
          </p:cNvPr>
          <p:cNvPicPr>
            <a:picLocks noChangeAspect="1"/>
          </p:cNvPicPr>
          <p:nvPr/>
        </p:nvPicPr>
        <p:blipFill>
          <a:blip r:embed="rId3"/>
          <a:stretch>
            <a:fillRect/>
          </a:stretch>
        </p:blipFill>
        <p:spPr>
          <a:xfrm>
            <a:off x="7353122" y="1610630"/>
            <a:ext cx="3467278" cy="4997707"/>
          </a:xfrm>
          <a:prstGeom prst="rect">
            <a:avLst/>
          </a:prstGeom>
        </p:spPr>
      </p:pic>
    </p:spTree>
    <p:extLst>
      <p:ext uri="{BB962C8B-B14F-4D97-AF65-F5344CB8AC3E}">
        <p14:creationId xmlns:p14="http://schemas.microsoft.com/office/powerpoint/2010/main" val="1019038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7550-1C97-8113-4B44-2C082AE90A38}"/>
              </a:ext>
            </a:extLst>
          </p:cNvPr>
          <p:cNvSpPr>
            <a:spLocks noGrp="1"/>
          </p:cNvSpPr>
          <p:nvPr>
            <p:ph type="title"/>
          </p:nvPr>
        </p:nvSpPr>
        <p:spPr>
          <a:xfrm>
            <a:off x="1371600" y="685800"/>
            <a:ext cx="10552176" cy="966216"/>
          </a:xfrm>
        </p:spPr>
        <p:txBody>
          <a:bodyPr/>
          <a:lstStyle/>
          <a:p>
            <a:r>
              <a:rPr lang="en-US" dirty="0"/>
              <a:t>What is and what is not toxic management </a:t>
            </a:r>
          </a:p>
        </p:txBody>
      </p:sp>
      <p:sp>
        <p:nvSpPr>
          <p:cNvPr id="3" name="Content Placeholder 2">
            <a:extLst>
              <a:ext uri="{FF2B5EF4-FFF2-40B4-BE49-F238E27FC236}">
                <a16:creationId xmlns:a16="http://schemas.microsoft.com/office/drawing/2014/main" id="{DECD15F5-E309-A14B-BDF7-E2DE7BF4AD82}"/>
              </a:ext>
            </a:extLst>
          </p:cNvPr>
          <p:cNvSpPr>
            <a:spLocks noGrp="1"/>
          </p:cNvSpPr>
          <p:nvPr>
            <p:ph idx="1"/>
          </p:nvPr>
        </p:nvSpPr>
        <p:spPr>
          <a:xfrm>
            <a:off x="771526" y="1652017"/>
            <a:ext cx="5799396" cy="5073962"/>
          </a:xfrm>
        </p:spPr>
        <p:txBody>
          <a:bodyPr>
            <a:normAutofit/>
          </a:bodyPr>
          <a:lstStyle/>
          <a:p>
            <a:endParaRPr lang="en-US" dirty="0"/>
          </a:p>
          <a:p>
            <a:endParaRPr lang="en-US" dirty="0"/>
          </a:p>
          <a:p>
            <a:r>
              <a:rPr lang="en-US" dirty="0"/>
              <a:t>When found, they need to be quickly handled, on all hierarchy levels and sizes, or it will result in:</a:t>
            </a:r>
          </a:p>
          <a:p>
            <a:pPr lvl="1"/>
            <a:r>
              <a:rPr lang="en-US" dirty="0"/>
              <a:t>Degradation of work quality, morale and stability of an organization</a:t>
            </a:r>
          </a:p>
          <a:p>
            <a:pPr lvl="1"/>
            <a:r>
              <a:rPr lang="en-US" dirty="0"/>
              <a:t>Causes high percentage of  employee turnover combined with decrease in morale</a:t>
            </a:r>
          </a:p>
          <a:p>
            <a:pPr lvl="1"/>
            <a:r>
              <a:rPr lang="en-US" dirty="0"/>
              <a:t>Prolonged stress and loss of self-esteem of individuals or groups</a:t>
            </a:r>
          </a:p>
        </p:txBody>
      </p:sp>
      <p:pic>
        <p:nvPicPr>
          <p:cNvPr id="5" name="Picture 4">
            <a:extLst>
              <a:ext uri="{FF2B5EF4-FFF2-40B4-BE49-F238E27FC236}">
                <a16:creationId xmlns:a16="http://schemas.microsoft.com/office/drawing/2014/main" id="{AD411034-2670-4AB2-842A-9B6F6A809170}"/>
              </a:ext>
            </a:extLst>
          </p:cNvPr>
          <p:cNvPicPr>
            <a:picLocks noChangeAspect="1"/>
          </p:cNvPicPr>
          <p:nvPr/>
        </p:nvPicPr>
        <p:blipFill>
          <a:blip r:embed="rId2"/>
          <a:stretch>
            <a:fillRect/>
          </a:stretch>
        </p:blipFill>
        <p:spPr>
          <a:xfrm>
            <a:off x="6647688" y="1798888"/>
            <a:ext cx="5445820" cy="4780220"/>
          </a:xfrm>
          <a:prstGeom prst="rect">
            <a:avLst/>
          </a:prstGeom>
        </p:spPr>
      </p:pic>
    </p:spTree>
    <p:extLst>
      <p:ext uri="{BB962C8B-B14F-4D97-AF65-F5344CB8AC3E}">
        <p14:creationId xmlns:p14="http://schemas.microsoft.com/office/powerpoint/2010/main" val="349507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FBF0-4DCF-46E0-9029-236A41C46563}"/>
              </a:ext>
            </a:extLst>
          </p:cNvPr>
          <p:cNvSpPr>
            <a:spLocks noGrp="1"/>
          </p:cNvSpPr>
          <p:nvPr>
            <p:ph type="title"/>
          </p:nvPr>
        </p:nvSpPr>
        <p:spPr/>
        <p:txBody>
          <a:bodyPr/>
          <a:lstStyle/>
          <a:p>
            <a:r>
              <a:rPr lang="en-US" dirty="0"/>
              <a:t>Workshop one – recognize signs of toxic managers and environments</a:t>
            </a:r>
          </a:p>
        </p:txBody>
      </p:sp>
      <p:sp>
        <p:nvSpPr>
          <p:cNvPr id="3" name="Content Placeholder 2">
            <a:extLst>
              <a:ext uri="{FF2B5EF4-FFF2-40B4-BE49-F238E27FC236}">
                <a16:creationId xmlns:a16="http://schemas.microsoft.com/office/drawing/2014/main" id="{E6381F8B-4316-416E-A69C-FBE32B0D55B5}"/>
              </a:ext>
            </a:extLst>
          </p:cNvPr>
          <p:cNvSpPr>
            <a:spLocks noGrp="1"/>
          </p:cNvSpPr>
          <p:nvPr>
            <p:ph idx="1"/>
          </p:nvPr>
        </p:nvSpPr>
        <p:spPr>
          <a:xfrm>
            <a:off x="857251" y="2286000"/>
            <a:ext cx="6886574" cy="4175240"/>
          </a:xfrm>
        </p:spPr>
        <p:txBody>
          <a:bodyPr/>
          <a:lstStyle/>
          <a:p>
            <a:r>
              <a:rPr lang="en-US" dirty="0"/>
              <a:t>Please divide in groups of equal number of people</a:t>
            </a:r>
          </a:p>
          <a:p>
            <a:r>
              <a:rPr lang="en-US" dirty="0"/>
              <a:t>Take 10 minutes to analyze key signs and then discuss between yourself and/or between groups</a:t>
            </a:r>
          </a:p>
          <a:p>
            <a:endParaRPr lang="en-US" dirty="0"/>
          </a:p>
          <a:p>
            <a:r>
              <a:rPr lang="en-US" dirty="0"/>
              <a:t>Some hints</a:t>
            </a:r>
          </a:p>
          <a:p>
            <a:pPr lvl="1"/>
            <a:r>
              <a:rPr lang="en-US" dirty="0"/>
              <a:t>Good work environment is not darts, fresh juices, pinball or fancy food</a:t>
            </a:r>
          </a:p>
          <a:p>
            <a:pPr lvl="1"/>
            <a:r>
              <a:rPr lang="en-US" dirty="0"/>
              <a:t>Smiling people in the office might not be a sign of healthy workplace</a:t>
            </a:r>
          </a:p>
          <a:p>
            <a:pPr lvl="1"/>
            <a:r>
              <a:rPr lang="en-US" dirty="0"/>
              <a:t>Learn to look beyond the surface – who got promoted and whether high loyalty is valued over high skill</a:t>
            </a:r>
          </a:p>
          <a:p>
            <a:endParaRPr lang="en-US" dirty="0"/>
          </a:p>
        </p:txBody>
      </p:sp>
      <p:pic>
        <p:nvPicPr>
          <p:cNvPr id="5" name="Picture 4">
            <a:extLst>
              <a:ext uri="{FF2B5EF4-FFF2-40B4-BE49-F238E27FC236}">
                <a16:creationId xmlns:a16="http://schemas.microsoft.com/office/drawing/2014/main" id="{8C3DE7DF-0900-418D-88E5-FC446BB3A499}"/>
              </a:ext>
            </a:extLst>
          </p:cNvPr>
          <p:cNvPicPr>
            <a:picLocks noChangeAspect="1"/>
          </p:cNvPicPr>
          <p:nvPr/>
        </p:nvPicPr>
        <p:blipFill>
          <a:blip r:embed="rId2"/>
          <a:stretch>
            <a:fillRect/>
          </a:stretch>
        </p:blipFill>
        <p:spPr>
          <a:xfrm>
            <a:off x="8026296" y="1958859"/>
            <a:ext cx="4045158" cy="4502381"/>
          </a:xfrm>
          <a:prstGeom prst="rect">
            <a:avLst/>
          </a:prstGeom>
        </p:spPr>
      </p:pic>
    </p:spTree>
    <p:extLst>
      <p:ext uri="{BB962C8B-B14F-4D97-AF65-F5344CB8AC3E}">
        <p14:creationId xmlns:p14="http://schemas.microsoft.com/office/powerpoint/2010/main" val="2536553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FBF0-4DCF-46E0-9029-236A41C46563}"/>
              </a:ext>
            </a:extLst>
          </p:cNvPr>
          <p:cNvSpPr>
            <a:spLocks noGrp="1"/>
          </p:cNvSpPr>
          <p:nvPr>
            <p:ph type="title"/>
          </p:nvPr>
        </p:nvSpPr>
        <p:spPr/>
        <p:txBody>
          <a:bodyPr/>
          <a:lstStyle/>
          <a:p>
            <a:r>
              <a:rPr lang="en-US" dirty="0"/>
              <a:t>Workshop one – recognize signs of toxic managers and environments</a:t>
            </a:r>
          </a:p>
        </p:txBody>
      </p:sp>
      <p:sp>
        <p:nvSpPr>
          <p:cNvPr id="3" name="Content Placeholder 2">
            <a:extLst>
              <a:ext uri="{FF2B5EF4-FFF2-40B4-BE49-F238E27FC236}">
                <a16:creationId xmlns:a16="http://schemas.microsoft.com/office/drawing/2014/main" id="{E6381F8B-4316-416E-A69C-FBE32B0D55B5}"/>
              </a:ext>
            </a:extLst>
          </p:cNvPr>
          <p:cNvSpPr>
            <a:spLocks noGrp="1"/>
          </p:cNvSpPr>
          <p:nvPr>
            <p:ph idx="1"/>
          </p:nvPr>
        </p:nvSpPr>
        <p:spPr>
          <a:xfrm>
            <a:off x="809625" y="2171700"/>
            <a:ext cx="8172450" cy="4686300"/>
          </a:xfrm>
        </p:spPr>
        <p:txBody>
          <a:bodyPr>
            <a:normAutofit fontScale="85000" lnSpcReduction="20000"/>
          </a:bodyPr>
          <a:lstStyle/>
          <a:p>
            <a:r>
              <a:rPr lang="en-US" dirty="0"/>
              <a:t>Take some time to do honest introspection for your work environment by following criteria:</a:t>
            </a:r>
          </a:p>
          <a:p>
            <a:pPr lvl="1"/>
            <a:r>
              <a:rPr lang="en-US" dirty="0"/>
              <a:t>Gossip and cliques</a:t>
            </a:r>
          </a:p>
          <a:p>
            <a:pPr lvl="1"/>
            <a:r>
              <a:rPr lang="en-US" dirty="0"/>
              <a:t>Managerial favoritism and bullying of others</a:t>
            </a:r>
          </a:p>
          <a:p>
            <a:pPr lvl="1"/>
            <a:r>
              <a:rPr lang="en-US" dirty="0"/>
              <a:t>Rampant absenteeism</a:t>
            </a:r>
          </a:p>
          <a:p>
            <a:pPr lvl="1"/>
            <a:r>
              <a:rPr lang="en-US" dirty="0"/>
              <a:t>Apathy, excuse-making and procrastination</a:t>
            </a:r>
          </a:p>
          <a:p>
            <a:pPr lvl="1"/>
            <a:r>
              <a:rPr lang="en-US" dirty="0"/>
              <a:t>Pessimism ( in relation to manager, not to work )</a:t>
            </a:r>
          </a:p>
          <a:p>
            <a:pPr lvl="1"/>
            <a:r>
              <a:rPr lang="en-US" dirty="0"/>
              <a:t>Avoiding communication with manager</a:t>
            </a:r>
          </a:p>
          <a:p>
            <a:pPr lvl="1"/>
            <a:r>
              <a:rPr lang="en-US" dirty="0"/>
              <a:t>Disorganization</a:t>
            </a:r>
          </a:p>
          <a:p>
            <a:pPr lvl="1"/>
            <a:r>
              <a:rPr lang="en-US" dirty="0"/>
              <a:t>Directive management style</a:t>
            </a:r>
          </a:p>
          <a:p>
            <a:pPr lvl="1"/>
            <a:r>
              <a:rPr lang="en-US" dirty="0"/>
              <a:t>Workaholics are “valued” and “you should look up to them”</a:t>
            </a:r>
          </a:p>
          <a:p>
            <a:pPr lvl="1"/>
            <a:r>
              <a:rPr lang="en-US" dirty="0"/>
              <a:t>Unethical promotion practices</a:t>
            </a:r>
          </a:p>
          <a:p>
            <a:pPr lvl="1"/>
            <a:endParaRPr lang="en-US" dirty="0"/>
          </a:p>
          <a:p>
            <a:r>
              <a:rPr lang="en-US" dirty="0"/>
              <a:t>Bad managers will say these things are caused by “bad or low-performing employees” or “too-restrictive social rules where they cannot fire low performers” but will have hard time explaining what they did do to grow people and will put personal estimate above measurable criteria</a:t>
            </a:r>
          </a:p>
        </p:txBody>
      </p:sp>
      <p:pic>
        <p:nvPicPr>
          <p:cNvPr id="5" name="Picture 4">
            <a:extLst>
              <a:ext uri="{FF2B5EF4-FFF2-40B4-BE49-F238E27FC236}">
                <a16:creationId xmlns:a16="http://schemas.microsoft.com/office/drawing/2014/main" id="{8C3DE7DF-0900-418D-88E5-FC446BB3A499}"/>
              </a:ext>
            </a:extLst>
          </p:cNvPr>
          <p:cNvPicPr>
            <a:picLocks noChangeAspect="1"/>
          </p:cNvPicPr>
          <p:nvPr/>
        </p:nvPicPr>
        <p:blipFill>
          <a:blip r:embed="rId2"/>
          <a:stretch>
            <a:fillRect/>
          </a:stretch>
        </p:blipFill>
        <p:spPr>
          <a:xfrm>
            <a:off x="8982075" y="2728479"/>
            <a:ext cx="3209925" cy="3572742"/>
          </a:xfrm>
          <a:prstGeom prst="rect">
            <a:avLst/>
          </a:prstGeom>
        </p:spPr>
      </p:pic>
    </p:spTree>
    <p:extLst>
      <p:ext uri="{BB962C8B-B14F-4D97-AF65-F5344CB8AC3E}">
        <p14:creationId xmlns:p14="http://schemas.microsoft.com/office/powerpoint/2010/main" val="465726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04217-EA9D-4B42-B911-D6E0CB3834E4}"/>
              </a:ext>
            </a:extLst>
          </p:cNvPr>
          <p:cNvSpPr>
            <a:spLocks noGrp="1"/>
          </p:cNvSpPr>
          <p:nvPr>
            <p:ph type="title"/>
          </p:nvPr>
        </p:nvSpPr>
        <p:spPr>
          <a:xfrm>
            <a:off x="1371600" y="161720"/>
            <a:ext cx="10591800" cy="879416"/>
          </a:xfrm>
        </p:spPr>
        <p:txBody>
          <a:bodyPr>
            <a:normAutofit/>
          </a:bodyPr>
          <a:lstStyle/>
          <a:p>
            <a:r>
              <a:rPr lang="en-US" dirty="0"/>
              <a:t>After workshop one - recommended reading</a:t>
            </a:r>
          </a:p>
        </p:txBody>
      </p:sp>
      <p:pic>
        <p:nvPicPr>
          <p:cNvPr id="4" name="Picture 3">
            <a:extLst>
              <a:ext uri="{FF2B5EF4-FFF2-40B4-BE49-F238E27FC236}">
                <a16:creationId xmlns:a16="http://schemas.microsoft.com/office/drawing/2014/main" id="{8C5C38E9-1CBF-4CEE-A304-EC52C2922AD0}"/>
              </a:ext>
            </a:extLst>
          </p:cNvPr>
          <p:cNvPicPr>
            <a:picLocks noChangeAspect="1"/>
          </p:cNvPicPr>
          <p:nvPr/>
        </p:nvPicPr>
        <p:blipFill>
          <a:blip r:embed="rId2"/>
          <a:stretch>
            <a:fillRect/>
          </a:stretch>
        </p:blipFill>
        <p:spPr>
          <a:xfrm>
            <a:off x="4455042" y="1126667"/>
            <a:ext cx="3515473" cy="5569613"/>
          </a:xfrm>
          <a:prstGeom prst="rect">
            <a:avLst/>
          </a:prstGeom>
        </p:spPr>
      </p:pic>
    </p:spTree>
    <p:extLst>
      <p:ext uri="{BB962C8B-B14F-4D97-AF65-F5344CB8AC3E}">
        <p14:creationId xmlns:p14="http://schemas.microsoft.com/office/powerpoint/2010/main" val="3536782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223AA-A8A9-426C-9711-27CF4A752CD6}"/>
              </a:ext>
            </a:extLst>
          </p:cNvPr>
          <p:cNvSpPr>
            <a:spLocks noGrp="1"/>
          </p:cNvSpPr>
          <p:nvPr>
            <p:ph type="title"/>
          </p:nvPr>
        </p:nvSpPr>
        <p:spPr/>
        <p:txBody>
          <a:bodyPr/>
          <a:lstStyle/>
          <a:p>
            <a:r>
              <a:rPr lang="en-US" dirty="0"/>
              <a:t>Emotional blackmail </a:t>
            </a:r>
          </a:p>
        </p:txBody>
      </p:sp>
      <p:sp>
        <p:nvSpPr>
          <p:cNvPr id="3" name="Content Placeholder 2">
            <a:extLst>
              <a:ext uri="{FF2B5EF4-FFF2-40B4-BE49-F238E27FC236}">
                <a16:creationId xmlns:a16="http://schemas.microsoft.com/office/drawing/2014/main" id="{1DB3B9AD-8C6F-4CB6-B999-4EF53153174A}"/>
              </a:ext>
            </a:extLst>
          </p:cNvPr>
          <p:cNvSpPr>
            <a:spLocks noGrp="1"/>
          </p:cNvSpPr>
          <p:nvPr>
            <p:ph idx="1"/>
          </p:nvPr>
        </p:nvSpPr>
        <p:spPr>
          <a:xfrm>
            <a:off x="847724" y="1577845"/>
            <a:ext cx="7639051" cy="4997707"/>
          </a:xfrm>
        </p:spPr>
        <p:txBody>
          <a:bodyPr>
            <a:normAutofit lnSpcReduction="10000"/>
          </a:bodyPr>
          <a:lstStyle/>
          <a:p>
            <a:r>
              <a:rPr lang="en-US" dirty="0"/>
              <a:t>Introduction to topic</a:t>
            </a:r>
          </a:p>
          <a:p>
            <a:pPr lvl="1"/>
            <a:r>
              <a:rPr lang="en-US" dirty="0">
                <a:hlinkClick r:id="rId2"/>
              </a:rPr>
              <a:t>https://en.wikipedia.org/wiki/Emotional_blackmail</a:t>
            </a:r>
            <a:endParaRPr lang="en-US" dirty="0"/>
          </a:p>
          <a:p>
            <a:pPr lvl="1"/>
            <a:r>
              <a:rPr lang="en-US" dirty="0"/>
              <a:t>“…controlling people in relationships and the theory that fear, obligation and guilt (FOG) are the transactional dynamics at play between the controller and the person being controlled. Understanding these dynamics is useful to anyone trying to extricate themself from the controlling behavior of another person and deal with their own compulsions to do things that are uncomfortable, undesirable, burdensome, or self-sacrificing for others.”</a:t>
            </a:r>
          </a:p>
          <a:p>
            <a:pPr lvl="1"/>
            <a:endParaRPr lang="en-US" dirty="0"/>
          </a:p>
          <a:p>
            <a:r>
              <a:rPr lang="en-US" dirty="0"/>
              <a:t>How many times did you hear sentences like…</a:t>
            </a:r>
          </a:p>
          <a:p>
            <a:pPr lvl="1"/>
            <a:r>
              <a:rPr lang="en-US" dirty="0"/>
              <a:t>“You promised…”</a:t>
            </a:r>
          </a:p>
          <a:p>
            <a:pPr lvl="1"/>
            <a:r>
              <a:rPr lang="en-US" dirty="0"/>
              <a:t>“We expected, can you make extra effort to help us…”</a:t>
            </a:r>
          </a:p>
          <a:p>
            <a:pPr lvl="1"/>
            <a:r>
              <a:rPr lang="en-US" dirty="0"/>
              <a:t>“What are your professional priorities…”</a:t>
            </a:r>
          </a:p>
          <a:p>
            <a:pPr lvl="1"/>
            <a:r>
              <a:rPr lang="en-US" dirty="0"/>
              <a:t>….</a:t>
            </a:r>
          </a:p>
        </p:txBody>
      </p:sp>
      <p:pic>
        <p:nvPicPr>
          <p:cNvPr id="4" name="Picture 3">
            <a:extLst>
              <a:ext uri="{FF2B5EF4-FFF2-40B4-BE49-F238E27FC236}">
                <a16:creationId xmlns:a16="http://schemas.microsoft.com/office/drawing/2014/main" id="{2F5B1793-02BD-410C-9493-9EAE611F870D}"/>
              </a:ext>
            </a:extLst>
          </p:cNvPr>
          <p:cNvPicPr>
            <a:picLocks noChangeAspect="1"/>
          </p:cNvPicPr>
          <p:nvPr/>
        </p:nvPicPr>
        <p:blipFill>
          <a:blip r:embed="rId3"/>
          <a:stretch>
            <a:fillRect/>
          </a:stretch>
        </p:blipFill>
        <p:spPr>
          <a:xfrm>
            <a:off x="8591372" y="1577845"/>
            <a:ext cx="3467278" cy="4997707"/>
          </a:xfrm>
          <a:prstGeom prst="rect">
            <a:avLst/>
          </a:prstGeom>
        </p:spPr>
      </p:pic>
    </p:spTree>
    <p:extLst>
      <p:ext uri="{BB962C8B-B14F-4D97-AF65-F5344CB8AC3E}">
        <p14:creationId xmlns:p14="http://schemas.microsoft.com/office/powerpoint/2010/main" val="311140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76440-89B0-4AF6-B449-318C0BCF88C6}"/>
              </a:ext>
            </a:extLst>
          </p:cNvPr>
          <p:cNvSpPr>
            <a:spLocks noGrp="1"/>
          </p:cNvSpPr>
          <p:nvPr>
            <p:ph type="title"/>
          </p:nvPr>
        </p:nvSpPr>
        <p:spPr>
          <a:xfrm>
            <a:off x="962025" y="400050"/>
            <a:ext cx="11048999" cy="762000"/>
          </a:xfrm>
        </p:spPr>
        <p:txBody>
          <a:bodyPr>
            <a:normAutofit/>
          </a:bodyPr>
          <a:lstStyle/>
          <a:p>
            <a:r>
              <a:rPr lang="en-US" dirty="0"/>
              <a:t>When we ignore problems…they don’t go away</a:t>
            </a:r>
          </a:p>
        </p:txBody>
      </p:sp>
      <p:sp>
        <p:nvSpPr>
          <p:cNvPr id="3" name="Content Placeholder 2">
            <a:extLst>
              <a:ext uri="{FF2B5EF4-FFF2-40B4-BE49-F238E27FC236}">
                <a16:creationId xmlns:a16="http://schemas.microsoft.com/office/drawing/2014/main" id="{C54CB083-491F-4769-9CDE-01EE4A34E026}"/>
              </a:ext>
            </a:extLst>
          </p:cNvPr>
          <p:cNvSpPr>
            <a:spLocks noGrp="1"/>
          </p:cNvSpPr>
          <p:nvPr>
            <p:ph idx="1"/>
          </p:nvPr>
        </p:nvSpPr>
        <p:spPr>
          <a:xfrm>
            <a:off x="762001" y="1447800"/>
            <a:ext cx="11249024" cy="5238750"/>
          </a:xfrm>
        </p:spPr>
        <p:txBody>
          <a:bodyPr>
            <a:normAutofit lnSpcReduction="10000"/>
          </a:bodyPr>
          <a:lstStyle/>
          <a:p>
            <a:r>
              <a:rPr lang="en-US" dirty="0"/>
              <a:t>Usual company response when toxicity is proven ( after you loose best people ):</a:t>
            </a:r>
          </a:p>
          <a:p>
            <a:pPr lvl="1"/>
            <a:r>
              <a:rPr lang="en-US" dirty="0"/>
              <a:t>“This never happened to us, we will investigate”</a:t>
            </a:r>
          </a:p>
          <a:p>
            <a:pPr lvl="1"/>
            <a:r>
              <a:rPr lang="en-US" dirty="0"/>
              <a:t>Managerial workshops start that should correct things ( they almost never do )</a:t>
            </a:r>
          </a:p>
          <a:p>
            <a:pPr lvl="1"/>
            <a:r>
              <a:rPr lang="en-US" dirty="0"/>
              <a:t>Blame is assigned to employees that are “lazy, unmotivated,…” and that didn’t “prove themselves” – though, on many occasions, their performance history was very good</a:t>
            </a:r>
          </a:p>
          <a:p>
            <a:pPr lvl="1"/>
            <a:r>
              <a:rPr lang="en-US" dirty="0"/>
              <a:t>When it is clear that some managers are inadequate they are hidden in subsidiary countries or positions of less visibility until “storm blows over”</a:t>
            </a:r>
          </a:p>
          <a:p>
            <a:pPr lvl="2"/>
            <a:r>
              <a:rPr lang="en-US" dirty="0"/>
              <a:t>If his sponsor would fire him individually he would need to explain why he hired him in the first place</a:t>
            </a:r>
          </a:p>
          <a:p>
            <a:pPr lvl="1"/>
            <a:r>
              <a:rPr lang="en-US" dirty="0"/>
              <a:t>When things really escalate companies start talking about “culture” and “we are all in this together”</a:t>
            </a:r>
          </a:p>
          <a:p>
            <a:pPr lvl="2"/>
            <a:r>
              <a:rPr lang="en-US" dirty="0"/>
              <a:t>Was agile transformation in corporates really “only” about agile?</a:t>
            </a:r>
          </a:p>
          <a:p>
            <a:pPr lvl="1"/>
            <a:r>
              <a:rPr lang="en-US" dirty="0"/>
              <a:t>Manager leaves the company, mid-managers will defend him because “management is hard”</a:t>
            </a:r>
          </a:p>
          <a:p>
            <a:pPr lvl="1"/>
            <a:r>
              <a:rPr lang="en-US" dirty="0"/>
              <a:t>C-levels think they solved the problem since, short-term, things improve</a:t>
            </a:r>
          </a:p>
          <a:p>
            <a:pPr lvl="1"/>
            <a:endParaRPr lang="en-US" dirty="0"/>
          </a:p>
          <a:p>
            <a:r>
              <a:rPr lang="en-US" dirty="0"/>
              <a:t>Key question was never answered – why this happened in the first place and what measures are implemented that this doesn’t happen again?</a:t>
            </a:r>
          </a:p>
        </p:txBody>
      </p:sp>
    </p:spTree>
    <p:extLst>
      <p:ext uri="{BB962C8B-B14F-4D97-AF65-F5344CB8AC3E}">
        <p14:creationId xmlns:p14="http://schemas.microsoft.com/office/powerpoint/2010/main" val="326000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4DA63-CC8C-49B0-8B2F-E952ABD5E6BF}"/>
              </a:ext>
            </a:extLst>
          </p:cNvPr>
          <p:cNvSpPr>
            <a:spLocks noGrp="1"/>
          </p:cNvSpPr>
          <p:nvPr>
            <p:ph type="title"/>
          </p:nvPr>
        </p:nvSpPr>
        <p:spPr/>
        <p:txBody>
          <a:bodyPr/>
          <a:lstStyle/>
          <a:p>
            <a:r>
              <a:rPr lang="en-US" dirty="0"/>
              <a:t>Workshop two – emotional blackmail </a:t>
            </a:r>
          </a:p>
        </p:txBody>
      </p:sp>
      <p:sp>
        <p:nvSpPr>
          <p:cNvPr id="3" name="Content Placeholder 2">
            <a:extLst>
              <a:ext uri="{FF2B5EF4-FFF2-40B4-BE49-F238E27FC236}">
                <a16:creationId xmlns:a16="http://schemas.microsoft.com/office/drawing/2014/main" id="{7DBA380E-02FA-4E8A-B775-39032FAEA3F9}"/>
              </a:ext>
            </a:extLst>
          </p:cNvPr>
          <p:cNvSpPr>
            <a:spLocks noGrp="1"/>
          </p:cNvSpPr>
          <p:nvPr>
            <p:ph idx="1"/>
          </p:nvPr>
        </p:nvSpPr>
        <p:spPr>
          <a:xfrm>
            <a:off x="1047749" y="1485900"/>
            <a:ext cx="7048501" cy="5248275"/>
          </a:xfrm>
        </p:spPr>
        <p:txBody>
          <a:bodyPr>
            <a:normAutofit/>
          </a:bodyPr>
          <a:lstStyle/>
          <a:p>
            <a:r>
              <a:rPr lang="en-US" dirty="0"/>
              <a:t>How it works</a:t>
            </a:r>
          </a:p>
          <a:p>
            <a:pPr lvl="1"/>
            <a:r>
              <a:rPr lang="en-US" dirty="0"/>
              <a:t>Stage 1 – Make unreasonable demands</a:t>
            </a:r>
          </a:p>
          <a:p>
            <a:pPr lvl="2"/>
            <a:r>
              <a:rPr lang="en-US" dirty="0"/>
              <a:t>“I don’t think you should …” without reason</a:t>
            </a:r>
          </a:p>
          <a:p>
            <a:pPr lvl="1"/>
            <a:r>
              <a:rPr lang="en-US" dirty="0"/>
              <a:t>Stage 2 – Resistance and push back</a:t>
            </a:r>
          </a:p>
          <a:p>
            <a:pPr lvl="2"/>
            <a:r>
              <a:rPr lang="en-US" dirty="0"/>
              <a:t>Not invited to meetings, skipped for projects</a:t>
            </a:r>
          </a:p>
          <a:p>
            <a:pPr lvl="1"/>
            <a:r>
              <a:rPr lang="en-US" dirty="0"/>
              <a:t>Stage 3 – Pressure</a:t>
            </a:r>
          </a:p>
          <a:p>
            <a:pPr lvl="2"/>
            <a:r>
              <a:rPr lang="en-US" dirty="0"/>
              <a:t>Faking their demand in a way that it looks favorable to you…”I am doing this for you…”</a:t>
            </a:r>
          </a:p>
          <a:p>
            <a:pPr lvl="1"/>
            <a:r>
              <a:rPr lang="en-US" dirty="0"/>
              <a:t>Stage 4 – Threats</a:t>
            </a:r>
          </a:p>
          <a:p>
            <a:pPr lvl="2"/>
            <a:r>
              <a:rPr lang="en-US" dirty="0"/>
              <a:t>Direct – “If you do this, I will…”</a:t>
            </a:r>
          </a:p>
          <a:p>
            <a:pPr lvl="2"/>
            <a:r>
              <a:rPr lang="en-US" dirty="0"/>
              <a:t>Indirect – “If I cannot trust you, maybe I find someone else whom I can…”</a:t>
            </a:r>
          </a:p>
          <a:p>
            <a:pPr lvl="1"/>
            <a:r>
              <a:rPr lang="en-US" dirty="0"/>
              <a:t>Weaker/less secure people comply</a:t>
            </a:r>
          </a:p>
          <a:p>
            <a:pPr lvl="2"/>
            <a:r>
              <a:rPr lang="en-US" dirty="0"/>
              <a:t>Out of fear of conflict or job security</a:t>
            </a:r>
          </a:p>
          <a:p>
            <a:pPr lvl="1"/>
            <a:r>
              <a:rPr lang="en-US" dirty="0"/>
              <a:t>If they don’t give in – cycle repeats</a:t>
            </a:r>
          </a:p>
        </p:txBody>
      </p:sp>
      <p:pic>
        <p:nvPicPr>
          <p:cNvPr id="6" name="Picture 5">
            <a:extLst>
              <a:ext uri="{FF2B5EF4-FFF2-40B4-BE49-F238E27FC236}">
                <a16:creationId xmlns:a16="http://schemas.microsoft.com/office/drawing/2014/main" id="{7CA1D637-31D8-47D3-BFBD-36C40567D4ED}"/>
              </a:ext>
            </a:extLst>
          </p:cNvPr>
          <p:cNvPicPr>
            <a:picLocks noChangeAspect="1"/>
          </p:cNvPicPr>
          <p:nvPr/>
        </p:nvPicPr>
        <p:blipFill>
          <a:blip r:embed="rId2"/>
          <a:stretch>
            <a:fillRect/>
          </a:stretch>
        </p:blipFill>
        <p:spPr>
          <a:xfrm>
            <a:off x="8096250" y="1946567"/>
            <a:ext cx="4010763" cy="4326939"/>
          </a:xfrm>
          <a:prstGeom prst="rect">
            <a:avLst/>
          </a:prstGeom>
        </p:spPr>
      </p:pic>
    </p:spTree>
    <p:extLst>
      <p:ext uri="{BB962C8B-B14F-4D97-AF65-F5344CB8AC3E}">
        <p14:creationId xmlns:p14="http://schemas.microsoft.com/office/powerpoint/2010/main" val="352249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F9CA-6DF2-4C97-A3B9-3C78F45FCDA7}"/>
              </a:ext>
            </a:extLst>
          </p:cNvPr>
          <p:cNvSpPr>
            <a:spLocks noGrp="1"/>
          </p:cNvSpPr>
          <p:nvPr>
            <p:ph type="title"/>
          </p:nvPr>
        </p:nvSpPr>
        <p:spPr/>
        <p:txBody>
          <a:bodyPr/>
          <a:lstStyle/>
          <a:p>
            <a:r>
              <a:rPr lang="en-US" dirty="0"/>
              <a:t>About me</a:t>
            </a:r>
          </a:p>
        </p:txBody>
      </p:sp>
      <p:sp>
        <p:nvSpPr>
          <p:cNvPr id="3" name="Content Placeholder 2">
            <a:extLst>
              <a:ext uri="{FF2B5EF4-FFF2-40B4-BE49-F238E27FC236}">
                <a16:creationId xmlns:a16="http://schemas.microsoft.com/office/drawing/2014/main" id="{6D6D6288-3A16-464A-9384-8D212BC14656}"/>
              </a:ext>
            </a:extLst>
          </p:cNvPr>
          <p:cNvSpPr>
            <a:spLocks noGrp="1"/>
          </p:cNvSpPr>
          <p:nvPr>
            <p:ph idx="1"/>
          </p:nvPr>
        </p:nvSpPr>
        <p:spPr>
          <a:xfrm>
            <a:off x="1371600" y="1676400"/>
            <a:ext cx="9601200" cy="4191000"/>
          </a:xfrm>
        </p:spPr>
        <p:txBody>
          <a:bodyPr>
            <a:normAutofit/>
          </a:bodyPr>
          <a:lstStyle/>
          <a:p>
            <a:r>
              <a:rPr lang="en-US" dirty="0"/>
              <a:t>M.Sc. In Computing on University of Zagreb, MBA on Cotrugli (Zagreb), Innovation and Entrepreneurship Executive MBA (TU Wien)</a:t>
            </a:r>
          </a:p>
          <a:p>
            <a:r>
              <a:rPr lang="en-US" dirty="0"/>
              <a:t> 19 years of “everything” data, supporter of agile and engineering management</a:t>
            </a:r>
          </a:p>
          <a:p>
            <a:r>
              <a:rPr lang="en-US" dirty="0"/>
              <a:t>Tools</a:t>
            </a:r>
          </a:p>
          <a:p>
            <a:pPr lvl="1"/>
            <a:r>
              <a:rPr lang="en-US" dirty="0"/>
              <a:t>Snowflake, PowerBI, Tableau, SQL Server, Oracle, AWS, Airflow, Prefect, dbt, …</a:t>
            </a:r>
          </a:p>
          <a:p>
            <a:r>
              <a:rPr lang="en-US" dirty="0"/>
              <a:t>Writing blogs and holding lectures, two times startup co-owner, worked as freelance consultant, individual contributor and corporate people lead</a:t>
            </a:r>
          </a:p>
          <a:p>
            <a:pPr lvl="1"/>
            <a:r>
              <a:rPr lang="en-US" dirty="0"/>
              <a:t>Wrote a </a:t>
            </a:r>
            <a:r>
              <a:rPr lang="en-US" dirty="0">
                <a:hlinkClick r:id="rId2"/>
              </a:rPr>
              <a:t>book on Engineering Management </a:t>
            </a:r>
            <a:endParaRPr lang="en-US" dirty="0"/>
          </a:p>
          <a:p>
            <a:pPr lvl="1"/>
            <a:r>
              <a:rPr lang="en-US" dirty="0"/>
              <a:t>More details on </a:t>
            </a:r>
            <a:r>
              <a:rPr lang="en-US" dirty="0">
                <a:hlinkClick r:id="rId3"/>
              </a:rPr>
              <a:t>https://at.linkedin.com/in/josipsaban</a:t>
            </a:r>
            <a:r>
              <a:rPr lang="en-US" dirty="0"/>
              <a:t> </a:t>
            </a:r>
          </a:p>
          <a:p>
            <a:r>
              <a:rPr lang="en-US" dirty="0"/>
              <a:t>Currently working as principal database architect for Gartner Europe and Snowflake technical consultant for Smatrics Austria</a:t>
            </a:r>
          </a:p>
        </p:txBody>
      </p:sp>
    </p:spTree>
    <p:extLst>
      <p:ext uri="{BB962C8B-B14F-4D97-AF65-F5344CB8AC3E}">
        <p14:creationId xmlns:p14="http://schemas.microsoft.com/office/powerpoint/2010/main" val="330457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4DA63-CC8C-49B0-8B2F-E952ABD5E6BF}"/>
              </a:ext>
            </a:extLst>
          </p:cNvPr>
          <p:cNvSpPr>
            <a:spLocks noGrp="1"/>
          </p:cNvSpPr>
          <p:nvPr>
            <p:ph type="title"/>
          </p:nvPr>
        </p:nvSpPr>
        <p:spPr/>
        <p:txBody>
          <a:bodyPr/>
          <a:lstStyle/>
          <a:p>
            <a:r>
              <a:rPr lang="en-US" dirty="0"/>
              <a:t>Workshop two – emotional blackmail </a:t>
            </a:r>
          </a:p>
        </p:txBody>
      </p:sp>
      <p:sp>
        <p:nvSpPr>
          <p:cNvPr id="3" name="Content Placeholder 2">
            <a:extLst>
              <a:ext uri="{FF2B5EF4-FFF2-40B4-BE49-F238E27FC236}">
                <a16:creationId xmlns:a16="http://schemas.microsoft.com/office/drawing/2014/main" id="{7DBA380E-02FA-4E8A-B775-39032FAEA3F9}"/>
              </a:ext>
            </a:extLst>
          </p:cNvPr>
          <p:cNvSpPr>
            <a:spLocks noGrp="1"/>
          </p:cNvSpPr>
          <p:nvPr>
            <p:ph idx="1"/>
          </p:nvPr>
        </p:nvSpPr>
        <p:spPr>
          <a:xfrm>
            <a:off x="1047749" y="1485900"/>
            <a:ext cx="7048501" cy="5248275"/>
          </a:xfrm>
        </p:spPr>
        <p:txBody>
          <a:bodyPr>
            <a:normAutofit/>
          </a:bodyPr>
          <a:lstStyle/>
          <a:p>
            <a:endParaRPr lang="en-US" dirty="0"/>
          </a:p>
          <a:p>
            <a:r>
              <a:rPr lang="en-US" dirty="0"/>
              <a:t>Stage 1 – Make unreasonable demands</a:t>
            </a:r>
          </a:p>
          <a:p>
            <a:r>
              <a:rPr lang="en-US" dirty="0"/>
              <a:t>Stage 2 – Resistance and push back</a:t>
            </a:r>
          </a:p>
          <a:p>
            <a:r>
              <a:rPr lang="en-US" dirty="0"/>
              <a:t>Stage 3 – Pressure</a:t>
            </a:r>
          </a:p>
          <a:p>
            <a:r>
              <a:rPr lang="en-US" dirty="0"/>
              <a:t>Stage 4 – Threats</a:t>
            </a:r>
          </a:p>
          <a:p>
            <a:r>
              <a:rPr lang="en-US" dirty="0"/>
              <a:t>Weaker/less secure people comply, otherwise cycle repeats</a:t>
            </a:r>
          </a:p>
          <a:p>
            <a:endParaRPr lang="en-US" dirty="0"/>
          </a:p>
          <a:p>
            <a:endParaRPr lang="en-US" dirty="0"/>
          </a:p>
          <a:p>
            <a:r>
              <a:rPr lang="en-US" dirty="0"/>
              <a:t>Workshop goal</a:t>
            </a:r>
          </a:p>
          <a:p>
            <a:pPr lvl="1"/>
            <a:r>
              <a:rPr lang="en-US" dirty="0"/>
              <a:t>Discuss real cases from your work history</a:t>
            </a:r>
          </a:p>
          <a:p>
            <a:pPr lvl="1"/>
            <a:r>
              <a:rPr lang="en-US" dirty="0"/>
              <a:t>If you feel comfortable, present them to the group</a:t>
            </a:r>
          </a:p>
        </p:txBody>
      </p:sp>
      <p:pic>
        <p:nvPicPr>
          <p:cNvPr id="6" name="Picture 5">
            <a:extLst>
              <a:ext uri="{FF2B5EF4-FFF2-40B4-BE49-F238E27FC236}">
                <a16:creationId xmlns:a16="http://schemas.microsoft.com/office/drawing/2014/main" id="{7CA1D637-31D8-47D3-BFBD-36C40567D4ED}"/>
              </a:ext>
            </a:extLst>
          </p:cNvPr>
          <p:cNvPicPr>
            <a:picLocks noChangeAspect="1"/>
          </p:cNvPicPr>
          <p:nvPr/>
        </p:nvPicPr>
        <p:blipFill>
          <a:blip r:embed="rId2"/>
          <a:stretch>
            <a:fillRect/>
          </a:stretch>
        </p:blipFill>
        <p:spPr>
          <a:xfrm>
            <a:off x="8096250" y="1946567"/>
            <a:ext cx="4010763" cy="4326939"/>
          </a:xfrm>
          <a:prstGeom prst="rect">
            <a:avLst/>
          </a:prstGeom>
        </p:spPr>
      </p:pic>
    </p:spTree>
    <p:extLst>
      <p:ext uri="{BB962C8B-B14F-4D97-AF65-F5344CB8AC3E}">
        <p14:creationId xmlns:p14="http://schemas.microsoft.com/office/powerpoint/2010/main" val="974021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7550-1C97-8113-4B44-2C082AE90A38}"/>
              </a:ext>
            </a:extLst>
          </p:cNvPr>
          <p:cNvSpPr>
            <a:spLocks noGrp="1"/>
          </p:cNvSpPr>
          <p:nvPr>
            <p:ph type="title"/>
          </p:nvPr>
        </p:nvSpPr>
        <p:spPr>
          <a:xfrm>
            <a:off x="1371600" y="685800"/>
            <a:ext cx="10552176" cy="966216"/>
          </a:xfrm>
        </p:spPr>
        <p:txBody>
          <a:bodyPr/>
          <a:lstStyle/>
          <a:p>
            <a:r>
              <a:rPr lang="en-US" dirty="0"/>
              <a:t>Toxic management characteristics</a:t>
            </a:r>
          </a:p>
        </p:txBody>
      </p:sp>
      <p:sp>
        <p:nvSpPr>
          <p:cNvPr id="3" name="Content Placeholder 2">
            <a:extLst>
              <a:ext uri="{FF2B5EF4-FFF2-40B4-BE49-F238E27FC236}">
                <a16:creationId xmlns:a16="http://schemas.microsoft.com/office/drawing/2014/main" id="{DECD15F5-E309-A14B-BDF7-E2DE7BF4AD82}"/>
              </a:ext>
            </a:extLst>
          </p:cNvPr>
          <p:cNvSpPr>
            <a:spLocks noGrp="1"/>
          </p:cNvSpPr>
          <p:nvPr>
            <p:ph idx="1"/>
          </p:nvPr>
        </p:nvSpPr>
        <p:spPr>
          <a:xfrm>
            <a:off x="975940" y="2199748"/>
            <a:ext cx="10552176" cy="4206240"/>
          </a:xfrm>
        </p:spPr>
        <p:txBody>
          <a:bodyPr>
            <a:normAutofit/>
          </a:bodyPr>
          <a:lstStyle/>
          <a:p>
            <a:r>
              <a:rPr lang="en-US" dirty="0"/>
              <a:t>It is easier to find such individuals in larger companies where they can hide in numbers</a:t>
            </a:r>
          </a:p>
          <a:p>
            <a:r>
              <a:rPr lang="en-US" dirty="0"/>
              <a:t>No matter the company size…recurring and aggregating symptoms are the same</a:t>
            </a:r>
          </a:p>
          <a:p>
            <a:pPr lvl="1"/>
            <a:r>
              <a:rPr lang="en-US" dirty="0"/>
              <a:t>They are symptom of individuals' insecurity and desire to control environment in a way they believe is beneficial for them and those they perceive as friends</a:t>
            </a:r>
          </a:p>
          <a:p>
            <a:pPr lvl="1"/>
            <a:r>
              <a:rPr lang="en-US" dirty="0"/>
              <a:t>Although most people use terms “mobbing” and “bullying”…real problem is deeper</a:t>
            </a:r>
          </a:p>
          <a:p>
            <a:pPr lvl="1"/>
            <a:r>
              <a:rPr lang="en-US" dirty="0"/>
              <a:t>Toxic managers use different strategies on selected targets, which escalate over time</a:t>
            </a:r>
          </a:p>
          <a:p>
            <a:pPr lvl="1"/>
            <a:r>
              <a:rPr lang="en-US" dirty="0"/>
              <a:t>One clear sign of toxicity in managers is that their personal agendas take precedence over work and career path of his employees</a:t>
            </a:r>
          </a:p>
          <a:p>
            <a:r>
              <a:rPr lang="en-US" dirty="0"/>
              <a:t>These activities undermine business efficiency of individuals, teams and companies</a:t>
            </a:r>
          </a:p>
          <a:p>
            <a:endParaRPr lang="en-US" dirty="0"/>
          </a:p>
        </p:txBody>
      </p:sp>
    </p:spTree>
    <p:extLst>
      <p:ext uri="{BB962C8B-B14F-4D97-AF65-F5344CB8AC3E}">
        <p14:creationId xmlns:p14="http://schemas.microsoft.com/office/powerpoint/2010/main" val="178997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7550-1C97-8113-4B44-2C082AE90A38}"/>
              </a:ext>
            </a:extLst>
          </p:cNvPr>
          <p:cNvSpPr>
            <a:spLocks noGrp="1"/>
          </p:cNvSpPr>
          <p:nvPr>
            <p:ph type="title"/>
          </p:nvPr>
        </p:nvSpPr>
        <p:spPr>
          <a:xfrm>
            <a:off x="1371600" y="685800"/>
            <a:ext cx="10552176" cy="966216"/>
          </a:xfrm>
        </p:spPr>
        <p:txBody>
          <a:bodyPr/>
          <a:lstStyle/>
          <a:p>
            <a:r>
              <a:rPr lang="en-US" dirty="0"/>
              <a:t>Targets of toxic managers</a:t>
            </a:r>
          </a:p>
        </p:txBody>
      </p:sp>
      <p:sp>
        <p:nvSpPr>
          <p:cNvPr id="3" name="Content Placeholder 2">
            <a:extLst>
              <a:ext uri="{FF2B5EF4-FFF2-40B4-BE49-F238E27FC236}">
                <a16:creationId xmlns:a16="http://schemas.microsoft.com/office/drawing/2014/main" id="{DECD15F5-E309-A14B-BDF7-E2DE7BF4AD82}"/>
              </a:ext>
            </a:extLst>
          </p:cNvPr>
          <p:cNvSpPr>
            <a:spLocks noGrp="1"/>
          </p:cNvSpPr>
          <p:nvPr>
            <p:ph idx="1"/>
          </p:nvPr>
        </p:nvSpPr>
        <p:spPr>
          <a:xfrm>
            <a:off x="755904" y="2199748"/>
            <a:ext cx="11436096" cy="4206240"/>
          </a:xfrm>
        </p:spPr>
        <p:txBody>
          <a:bodyPr>
            <a:normAutofit/>
          </a:bodyPr>
          <a:lstStyle/>
          <a:p>
            <a:r>
              <a:rPr lang="en-US" dirty="0"/>
              <a:t>Target are, usually, powerful and independent individuals, strong individual contributors and leaders</a:t>
            </a:r>
          </a:p>
          <a:p>
            <a:pPr lvl="1"/>
            <a:r>
              <a:rPr lang="en-US" dirty="0"/>
              <a:t>They replace them with people they can control and dominate, and that are, in some way, usually financially, less established</a:t>
            </a:r>
          </a:p>
          <a:p>
            <a:endParaRPr lang="en-US" dirty="0"/>
          </a:p>
          <a:p>
            <a:r>
              <a:rPr lang="en-US" dirty="0"/>
              <a:t>Early warning signs</a:t>
            </a:r>
          </a:p>
          <a:p>
            <a:pPr lvl="1"/>
            <a:r>
              <a:rPr lang="en-US" dirty="0"/>
              <a:t>People that are not psychologically stable get chipped away until they are mentally (and sometimes physically) broken</a:t>
            </a:r>
          </a:p>
          <a:p>
            <a:pPr lvl="1"/>
            <a:r>
              <a:rPr lang="en-US" dirty="0"/>
              <a:t>If that doesn’t work, invent half truths and situations to remove them in any way possible</a:t>
            </a:r>
          </a:p>
          <a:p>
            <a:endParaRPr lang="en-US" dirty="0"/>
          </a:p>
          <a:p>
            <a:r>
              <a:rPr lang="en-US" dirty="0"/>
              <a:t>Other methods include unattainable workloads and unachievable expectations as a form of psychological leverage, which, in the long run, can be an extremely powerful and destructive tool</a:t>
            </a:r>
          </a:p>
          <a:p>
            <a:endParaRPr lang="en-US" dirty="0"/>
          </a:p>
          <a:p>
            <a:endParaRPr lang="en-US" dirty="0"/>
          </a:p>
        </p:txBody>
      </p:sp>
    </p:spTree>
    <p:extLst>
      <p:ext uri="{BB962C8B-B14F-4D97-AF65-F5344CB8AC3E}">
        <p14:creationId xmlns:p14="http://schemas.microsoft.com/office/powerpoint/2010/main" val="419487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D04D-6D6D-4247-AC92-4B3ECF44D627}"/>
              </a:ext>
            </a:extLst>
          </p:cNvPr>
          <p:cNvSpPr>
            <a:spLocks noGrp="1"/>
          </p:cNvSpPr>
          <p:nvPr>
            <p:ph type="title"/>
          </p:nvPr>
        </p:nvSpPr>
        <p:spPr/>
        <p:txBody>
          <a:bodyPr/>
          <a:lstStyle/>
          <a:p>
            <a:r>
              <a:rPr lang="en-US" dirty="0"/>
              <a:t>Targets of toxic managers</a:t>
            </a:r>
          </a:p>
        </p:txBody>
      </p:sp>
      <p:sp>
        <p:nvSpPr>
          <p:cNvPr id="3" name="Content Placeholder 2">
            <a:extLst>
              <a:ext uri="{FF2B5EF4-FFF2-40B4-BE49-F238E27FC236}">
                <a16:creationId xmlns:a16="http://schemas.microsoft.com/office/drawing/2014/main" id="{44C4DE1F-D2D3-46AF-BEB7-5A47292CFE09}"/>
              </a:ext>
            </a:extLst>
          </p:cNvPr>
          <p:cNvSpPr>
            <a:spLocks noGrp="1"/>
          </p:cNvSpPr>
          <p:nvPr>
            <p:ph idx="1"/>
          </p:nvPr>
        </p:nvSpPr>
        <p:spPr>
          <a:xfrm>
            <a:off x="926592" y="2103120"/>
            <a:ext cx="11052048" cy="1072896"/>
          </a:xfrm>
        </p:spPr>
        <p:txBody>
          <a:bodyPr>
            <a:normAutofit fontScale="85000" lnSpcReduction="10000"/>
          </a:bodyPr>
          <a:lstStyle/>
          <a:p>
            <a:r>
              <a:rPr lang="en-US" dirty="0"/>
              <a:t>Everyone…</a:t>
            </a:r>
          </a:p>
          <a:p>
            <a:pPr lvl="1"/>
            <a:r>
              <a:rPr lang="en-US" dirty="0"/>
              <a:t>Stereotyping and generalizing is dangerous</a:t>
            </a:r>
          </a:p>
          <a:p>
            <a:pPr lvl="1"/>
            <a:r>
              <a:rPr lang="en-US" dirty="0"/>
              <a:t>“Because he is … “ doesn’t mean it cannot happen to them – you never know all the circumstances</a:t>
            </a:r>
          </a:p>
        </p:txBody>
      </p:sp>
      <p:pic>
        <p:nvPicPr>
          <p:cNvPr id="5" name="Picture 4">
            <a:extLst>
              <a:ext uri="{FF2B5EF4-FFF2-40B4-BE49-F238E27FC236}">
                <a16:creationId xmlns:a16="http://schemas.microsoft.com/office/drawing/2014/main" id="{A74910B1-9A81-4703-9590-18CA82441FEE}"/>
              </a:ext>
            </a:extLst>
          </p:cNvPr>
          <p:cNvPicPr>
            <a:picLocks noChangeAspect="1"/>
          </p:cNvPicPr>
          <p:nvPr/>
        </p:nvPicPr>
        <p:blipFill>
          <a:blip r:embed="rId2"/>
          <a:stretch>
            <a:fillRect/>
          </a:stretch>
        </p:blipFill>
        <p:spPr>
          <a:xfrm>
            <a:off x="853440" y="3339084"/>
            <a:ext cx="3132780" cy="2761488"/>
          </a:xfrm>
          <a:prstGeom prst="rect">
            <a:avLst/>
          </a:prstGeom>
        </p:spPr>
      </p:pic>
      <p:pic>
        <p:nvPicPr>
          <p:cNvPr id="7" name="Picture 6">
            <a:extLst>
              <a:ext uri="{FF2B5EF4-FFF2-40B4-BE49-F238E27FC236}">
                <a16:creationId xmlns:a16="http://schemas.microsoft.com/office/drawing/2014/main" id="{24D31333-A16C-41AC-9006-04E05B7B0EDB}"/>
              </a:ext>
            </a:extLst>
          </p:cNvPr>
          <p:cNvPicPr>
            <a:picLocks noChangeAspect="1"/>
          </p:cNvPicPr>
          <p:nvPr/>
        </p:nvPicPr>
        <p:blipFill>
          <a:blip r:embed="rId3"/>
          <a:stretch>
            <a:fillRect/>
          </a:stretch>
        </p:blipFill>
        <p:spPr>
          <a:xfrm>
            <a:off x="1844040" y="3339084"/>
            <a:ext cx="4142232" cy="2761488"/>
          </a:xfrm>
          <a:prstGeom prst="rect">
            <a:avLst/>
          </a:prstGeom>
        </p:spPr>
      </p:pic>
      <p:pic>
        <p:nvPicPr>
          <p:cNvPr id="9" name="Picture 8">
            <a:extLst>
              <a:ext uri="{FF2B5EF4-FFF2-40B4-BE49-F238E27FC236}">
                <a16:creationId xmlns:a16="http://schemas.microsoft.com/office/drawing/2014/main" id="{A293A9AC-80AD-4AFE-8DA7-07E8C46B4D64}"/>
              </a:ext>
            </a:extLst>
          </p:cNvPr>
          <p:cNvPicPr>
            <a:picLocks noChangeAspect="1"/>
          </p:cNvPicPr>
          <p:nvPr/>
        </p:nvPicPr>
        <p:blipFill>
          <a:blip r:embed="rId4"/>
          <a:stretch>
            <a:fillRect/>
          </a:stretch>
        </p:blipFill>
        <p:spPr>
          <a:xfrm>
            <a:off x="2834640" y="3339084"/>
            <a:ext cx="4142232" cy="2761488"/>
          </a:xfrm>
          <a:prstGeom prst="rect">
            <a:avLst/>
          </a:prstGeom>
        </p:spPr>
      </p:pic>
      <p:pic>
        <p:nvPicPr>
          <p:cNvPr id="11" name="Picture 10">
            <a:extLst>
              <a:ext uri="{FF2B5EF4-FFF2-40B4-BE49-F238E27FC236}">
                <a16:creationId xmlns:a16="http://schemas.microsoft.com/office/drawing/2014/main" id="{9B9A9F12-081C-4821-8CAB-1E78F8829CBE}"/>
              </a:ext>
            </a:extLst>
          </p:cNvPr>
          <p:cNvPicPr>
            <a:picLocks noChangeAspect="1"/>
          </p:cNvPicPr>
          <p:nvPr/>
        </p:nvPicPr>
        <p:blipFill>
          <a:blip r:embed="rId5"/>
          <a:stretch>
            <a:fillRect/>
          </a:stretch>
        </p:blipFill>
        <p:spPr>
          <a:xfrm>
            <a:off x="4215384" y="3339084"/>
            <a:ext cx="2761488" cy="2761488"/>
          </a:xfrm>
          <a:prstGeom prst="rect">
            <a:avLst/>
          </a:prstGeom>
        </p:spPr>
      </p:pic>
      <p:pic>
        <p:nvPicPr>
          <p:cNvPr id="15" name="Picture 14">
            <a:extLst>
              <a:ext uri="{FF2B5EF4-FFF2-40B4-BE49-F238E27FC236}">
                <a16:creationId xmlns:a16="http://schemas.microsoft.com/office/drawing/2014/main" id="{2501F21A-B1B0-49B8-AD98-B155FFE6987A}"/>
              </a:ext>
            </a:extLst>
          </p:cNvPr>
          <p:cNvPicPr>
            <a:picLocks noChangeAspect="1"/>
          </p:cNvPicPr>
          <p:nvPr/>
        </p:nvPicPr>
        <p:blipFill>
          <a:blip r:embed="rId6"/>
          <a:stretch>
            <a:fillRect/>
          </a:stretch>
        </p:blipFill>
        <p:spPr>
          <a:xfrm>
            <a:off x="5343144" y="3339084"/>
            <a:ext cx="2761488" cy="2761488"/>
          </a:xfrm>
          <a:prstGeom prst="rect">
            <a:avLst/>
          </a:prstGeom>
        </p:spPr>
      </p:pic>
      <p:pic>
        <p:nvPicPr>
          <p:cNvPr id="17" name="Picture 16">
            <a:extLst>
              <a:ext uri="{FF2B5EF4-FFF2-40B4-BE49-F238E27FC236}">
                <a16:creationId xmlns:a16="http://schemas.microsoft.com/office/drawing/2014/main" id="{88D3FB12-13CE-4E45-A777-0AD61296C5E1}"/>
              </a:ext>
            </a:extLst>
          </p:cNvPr>
          <p:cNvPicPr>
            <a:picLocks noChangeAspect="1"/>
          </p:cNvPicPr>
          <p:nvPr/>
        </p:nvPicPr>
        <p:blipFill>
          <a:blip r:embed="rId7"/>
          <a:stretch>
            <a:fillRect/>
          </a:stretch>
        </p:blipFill>
        <p:spPr>
          <a:xfrm>
            <a:off x="6181908" y="3339084"/>
            <a:ext cx="2761488" cy="2761488"/>
          </a:xfrm>
          <a:prstGeom prst="rect">
            <a:avLst/>
          </a:prstGeom>
        </p:spPr>
      </p:pic>
      <p:pic>
        <p:nvPicPr>
          <p:cNvPr id="19" name="Picture 18">
            <a:extLst>
              <a:ext uri="{FF2B5EF4-FFF2-40B4-BE49-F238E27FC236}">
                <a16:creationId xmlns:a16="http://schemas.microsoft.com/office/drawing/2014/main" id="{2E462A67-4632-4966-ADBC-9B045043FE9F}"/>
              </a:ext>
            </a:extLst>
          </p:cNvPr>
          <p:cNvPicPr>
            <a:picLocks noChangeAspect="1"/>
          </p:cNvPicPr>
          <p:nvPr/>
        </p:nvPicPr>
        <p:blipFill>
          <a:blip r:embed="rId8"/>
          <a:stretch>
            <a:fillRect/>
          </a:stretch>
        </p:blipFill>
        <p:spPr>
          <a:xfrm>
            <a:off x="7169462" y="3339084"/>
            <a:ext cx="2761488" cy="2761488"/>
          </a:xfrm>
          <a:prstGeom prst="rect">
            <a:avLst/>
          </a:prstGeom>
        </p:spPr>
      </p:pic>
      <p:pic>
        <p:nvPicPr>
          <p:cNvPr id="21" name="Picture 20">
            <a:extLst>
              <a:ext uri="{FF2B5EF4-FFF2-40B4-BE49-F238E27FC236}">
                <a16:creationId xmlns:a16="http://schemas.microsoft.com/office/drawing/2014/main" id="{518F61C1-406B-4C41-8955-8025405F668B}"/>
              </a:ext>
            </a:extLst>
          </p:cNvPr>
          <p:cNvPicPr>
            <a:picLocks noChangeAspect="1"/>
          </p:cNvPicPr>
          <p:nvPr/>
        </p:nvPicPr>
        <p:blipFill>
          <a:blip r:embed="rId9"/>
          <a:stretch>
            <a:fillRect/>
          </a:stretch>
        </p:blipFill>
        <p:spPr>
          <a:xfrm>
            <a:off x="8297222" y="3339084"/>
            <a:ext cx="2761488" cy="2761488"/>
          </a:xfrm>
          <a:prstGeom prst="rect">
            <a:avLst/>
          </a:prstGeom>
        </p:spPr>
      </p:pic>
      <p:pic>
        <p:nvPicPr>
          <p:cNvPr id="23" name="Picture 22">
            <a:extLst>
              <a:ext uri="{FF2B5EF4-FFF2-40B4-BE49-F238E27FC236}">
                <a16:creationId xmlns:a16="http://schemas.microsoft.com/office/drawing/2014/main" id="{D155F675-F66F-453C-9EF6-994A9309D7FE}"/>
              </a:ext>
            </a:extLst>
          </p:cNvPr>
          <p:cNvPicPr>
            <a:picLocks noChangeAspect="1"/>
          </p:cNvPicPr>
          <p:nvPr/>
        </p:nvPicPr>
        <p:blipFill>
          <a:blip r:embed="rId10"/>
          <a:stretch>
            <a:fillRect/>
          </a:stretch>
        </p:blipFill>
        <p:spPr>
          <a:xfrm>
            <a:off x="9217152" y="3339084"/>
            <a:ext cx="2761488" cy="2761488"/>
          </a:xfrm>
          <a:prstGeom prst="rect">
            <a:avLst/>
          </a:prstGeom>
        </p:spPr>
      </p:pic>
      <p:pic>
        <p:nvPicPr>
          <p:cNvPr id="1026" name="Picture 2">
            <a:extLst>
              <a:ext uri="{FF2B5EF4-FFF2-40B4-BE49-F238E27FC236}">
                <a16:creationId xmlns:a16="http://schemas.microsoft.com/office/drawing/2014/main" id="{180DB483-DF4C-4ECC-91B9-9868E891ED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10456" y="3176016"/>
            <a:ext cx="3523488" cy="352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92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7550-1C97-8113-4B44-2C082AE90A38}"/>
              </a:ext>
            </a:extLst>
          </p:cNvPr>
          <p:cNvSpPr>
            <a:spLocks noGrp="1"/>
          </p:cNvSpPr>
          <p:nvPr>
            <p:ph type="title"/>
          </p:nvPr>
        </p:nvSpPr>
        <p:spPr>
          <a:xfrm>
            <a:off x="1371600" y="685800"/>
            <a:ext cx="10552176" cy="966216"/>
          </a:xfrm>
        </p:spPr>
        <p:txBody>
          <a:bodyPr/>
          <a:lstStyle/>
          <a:p>
            <a:r>
              <a:rPr lang="en-US" dirty="0"/>
              <a:t>Targets of toxic managers</a:t>
            </a:r>
          </a:p>
        </p:txBody>
      </p:sp>
      <p:sp>
        <p:nvSpPr>
          <p:cNvPr id="3" name="Content Placeholder 2">
            <a:extLst>
              <a:ext uri="{FF2B5EF4-FFF2-40B4-BE49-F238E27FC236}">
                <a16:creationId xmlns:a16="http://schemas.microsoft.com/office/drawing/2014/main" id="{DECD15F5-E309-A14B-BDF7-E2DE7BF4AD82}"/>
              </a:ext>
            </a:extLst>
          </p:cNvPr>
          <p:cNvSpPr>
            <a:spLocks noGrp="1"/>
          </p:cNvSpPr>
          <p:nvPr>
            <p:ph idx="1"/>
          </p:nvPr>
        </p:nvSpPr>
        <p:spPr>
          <a:xfrm>
            <a:off x="755904" y="2199748"/>
            <a:ext cx="11436096" cy="4206240"/>
          </a:xfrm>
        </p:spPr>
        <p:txBody>
          <a:bodyPr>
            <a:normAutofit/>
          </a:bodyPr>
          <a:lstStyle/>
          <a:p>
            <a:r>
              <a:rPr lang="en-US" dirty="0"/>
              <a:t>Targeted individuals usually never had any performance or work delivery quality problems…until toxic manager took over the position</a:t>
            </a:r>
          </a:p>
          <a:p>
            <a:endParaRPr lang="en-US" dirty="0"/>
          </a:p>
          <a:p>
            <a:r>
              <a:rPr lang="en-US" dirty="0"/>
              <a:t>And then…overnight the situation changes </a:t>
            </a:r>
          </a:p>
          <a:p>
            <a:pPr lvl="1"/>
            <a:r>
              <a:rPr lang="en-US" dirty="0"/>
              <a:t>They can do nothing right and fast enough to earn a passing grade</a:t>
            </a:r>
          </a:p>
          <a:p>
            <a:pPr lvl="1"/>
            <a:r>
              <a:rPr lang="en-US" dirty="0"/>
              <a:t>Level of previous recognition is no longer attainable</a:t>
            </a:r>
          </a:p>
          <a:p>
            <a:pPr lvl="1"/>
            <a:r>
              <a:rPr lang="en-US" dirty="0"/>
              <a:t>Advancement is reserved for friends and people with less career options</a:t>
            </a:r>
          </a:p>
          <a:p>
            <a:pPr lvl="1"/>
            <a:endParaRPr lang="en-US" dirty="0"/>
          </a:p>
          <a:p>
            <a:r>
              <a:rPr lang="en-US" dirty="0"/>
              <a:t>These are clear signs of toxic manager</a:t>
            </a:r>
          </a:p>
          <a:p>
            <a:endParaRPr lang="en-US" dirty="0"/>
          </a:p>
        </p:txBody>
      </p:sp>
    </p:spTree>
    <p:extLst>
      <p:ext uri="{BB962C8B-B14F-4D97-AF65-F5344CB8AC3E}">
        <p14:creationId xmlns:p14="http://schemas.microsoft.com/office/powerpoint/2010/main" val="360491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BB2D-DE80-4B06-85F4-377779706647}"/>
              </a:ext>
            </a:extLst>
          </p:cNvPr>
          <p:cNvSpPr>
            <a:spLocks noGrp="1"/>
          </p:cNvSpPr>
          <p:nvPr>
            <p:ph type="title"/>
          </p:nvPr>
        </p:nvSpPr>
        <p:spPr>
          <a:xfrm>
            <a:off x="1371600" y="247650"/>
            <a:ext cx="10601325" cy="904875"/>
          </a:xfrm>
        </p:spPr>
        <p:txBody>
          <a:bodyPr/>
          <a:lstStyle/>
          <a:p>
            <a:r>
              <a:rPr lang="en-US" dirty="0"/>
              <a:t>Workshop three – targets of toxic managers</a:t>
            </a:r>
          </a:p>
        </p:txBody>
      </p:sp>
      <p:sp>
        <p:nvSpPr>
          <p:cNvPr id="3" name="Content Placeholder 2">
            <a:extLst>
              <a:ext uri="{FF2B5EF4-FFF2-40B4-BE49-F238E27FC236}">
                <a16:creationId xmlns:a16="http://schemas.microsoft.com/office/drawing/2014/main" id="{E8CE4C18-7139-44F9-9CDF-F75A90BF4396}"/>
              </a:ext>
            </a:extLst>
          </p:cNvPr>
          <p:cNvSpPr>
            <a:spLocks noGrp="1"/>
          </p:cNvSpPr>
          <p:nvPr>
            <p:ph idx="1"/>
          </p:nvPr>
        </p:nvSpPr>
        <p:spPr>
          <a:xfrm>
            <a:off x="1371600" y="1863606"/>
            <a:ext cx="6267450" cy="904875"/>
          </a:xfrm>
        </p:spPr>
        <p:txBody>
          <a:bodyPr>
            <a:normAutofit/>
          </a:bodyPr>
          <a:lstStyle/>
          <a:p>
            <a:r>
              <a:rPr lang="en-US" dirty="0"/>
              <a:t>Primary targets are, usually, high performers</a:t>
            </a:r>
          </a:p>
          <a:p>
            <a:r>
              <a:rPr lang="en-US" dirty="0"/>
              <a:t>In order to understand this we use cycle of abuse:</a:t>
            </a:r>
          </a:p>
          <a:p>
            <a:endParaRPr lang="en-US" dirty="0"/>
          </a:p>
        </p:txBody>
      </p:sp>
      <p:pic>
        <p:nvPicPr>
          <p:cNvPr id="5" name="Picture 4">
            <a:extLst>
              <a:ext uri="{FF2B5EF4-FFF2-40B4-BE49-F238E27FC236}">
                <a16:creationId xmlns:a16="http://schemas.microsoft.com/office/drawing/2014/main" id="{B4FA5A5D-037A-4131-8F08-E0784242E206}"/>
              </a:ext>
            </a:extLst>
          </p:cNvPr>
          <p:cNvPicPr>
            <a:picLocks noChangeAspect="1"/>
          </p:cNvPicPr>
          <p:nvPr/>
        </p:nvPicPr>
        <p:blipFill>
          <a:blip r:embed="rId2"/>
          <a:stretch>
            <a:fillRect/>
          </a:stretch>
        </p:blipFill>
        <p:spPr>
          <a:xfrm>
            <a:off x="7873891" y="1863606"/>
            <a:ext cx="4216617" cy="4616687"/>
          </a:xfrm>
          <a:prstGeom prst="rect">
            <a:avLst/>
          </a:prstGeom>
        </p:spPr>
      </p:pic>
      <p:pic>
        <p:nvPicPr>
          <p:cNvPr id="1026" name="Picture 2" descr="No alt text provided for this image">
            <a:extLst>
              <a:ext uri="{FF2B5EF4-FFF2-40B4-BE49-F238E27FC236}">
                <a16:creationId xmlns:a16="http://schemas.microsoft.com/office/drawing/2014/main" id="{DEAF4282-39A1-41DD-B8C0-645390FFC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003668"/>
            <a:ext cx="5753100" cy="323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86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BB2D-DE80-4B06-85F4-377779706647}"/>
              </a:ext>
            </a:extLst>
          </p:cNvPr>
          <p:cNvSpPr>
            <a:spLocks noGrp="1"/>
          </p:cNvSpPr>
          <p:nvPr>
            <p:ph type="title"/>
          </p:nvPr>
        </p:nvSpPr>
        <p:spPr>
          <a:xfrm>
            <a:off x="1371600" y="247650"/>
            <a:ext cx="10601325" cy="904875"/>
          </a:xfrm>
        </p:spPr>
        <p:txBody>
          <a:bodyPr/>
          <a:lstStyle/>
          <a:p>
            <a:r>
              <a:rPr lang="en-US" dirty="0"/>
              <a:t>Workshop three – targets of toxic managers</a:t>
            </a:r>
          </a:p>
        </p:txBody>
      </p:sp>
      <p:sp>
        <p:nvSpPr>
          <p:cNvPr id="3" name="Content Placeholder 2">
            <a:extLst>
              <a:ext uri="{FF2B5EF4-FFF2-40B4-BE49-F238E27FC236}">
                <a16:creationId xmlns:a16="http://schemas.microsoft.com/office/drawing/2014/main" id="{E8CE4C18-7139-44F9-9CDF-F75A90BF4396}"/>
              </a:ext>
            </a:extLst>
          </p:cNvPr>
          <p:cNvSpPr>
            <a:spLocks noGrp="1"/>
          </p:cNvSpPr>
          <p:nvPr>
            <p:ph idx="1"/>
          </p:nvPr>
        </p:nvSpPr>
        <p:spPr>
          <a:xfrm>
            <a:off x="838200" y="1447800"/>
            <a:ext cx="6800850" cy="5162550"/>
          </a:xfrm>
        </p:spPr>
        <p:txBody>
          <a:bodyPr>
            <a:normAutofit fontScale="92500" lnSpcReduction="10000"/>
          </a:bodyPr>
          <a:lstStyle/>
          <a:p>
            <a:r>
              <a:rPr lang="en-US" dirty="0"/>
              <a:t>Understanding cycle of blame answers why high performers are targeted</a:t>
            </a:r>
          </a:p>
          <a:p>
            <a:pPr lvl="1"/>
            <a:r>
              <a:rPr lang="en-US" dirty="0"/>
              <a:t>Correlation between a highly empathetic and/or co-dependent person and the tie to the toxic leader is based on a trauma bond. </a:t>
            </a:r>
          </a:p>
          <a:p>
            <a:r>
              <a:rPr lang="en-US" dirty="0"/>
              <a:t>Abusive or toxic people lead from a place of inner shame, insecurity, and fear - and this is why they abuse others </a:t>
            </a:r>
          </a:p>
          <a:p>
            <a:pPr lvl="1"/>
            <a:r>
              <a:rPr lang="en-US" dirty="0"/>
              <a:t>Co-dependent and/or empathetic people are consistently trying to make everything better, do more, please people, and work harder to improve the situation.</a:t>
            </a:r>
          </a:p>
          <a:p>
            <a:r>
              <a:rPr lang="en-US" dirty="0"/>
              <a:t>This becomes a never-ending dance that leaves the target exhausted, depressed, and experiencing physical and emotional distress. </a:t>
            </a:r>
          </a:p>
          <a:p>
            <a:pPr lvl="1"/>
            <a:r>
              <a:rPr lang="en-US" dirty="0"/>
              <a:t>The more the abusive boss targets the potentially co-dependent, high-performing employee, the harder that employee works. And so the cycle continues.</a:t>
            </a:r>
          </a:p>
        </p:txBody>
      </p:sp>
      <p:pic>
        <p:nvPicPr>
          <p:cNvPr id="5" name="Picture 4">
            <a:extLst>
              <a:ext uri="{FF2B5EF4-FFF2-40B4-BE49-F238E27FC236}">
                <a16:creationId xmlns:a16="http://schemas.microsoft.com/office/drawing/2014/main" id="{B4FA5A5D-037A-4131-8F08-E0784242E206}"/>
              </a:ext>
            </a:extLst>
          </p:cNvPr>
          <p:cNvPicPr>
            <a:picLocks noChangeAspect="1"/>
          </p:cNvPicPr>
          <p:nvPr/>
        </p:nvPicPr>
        <p:blipFill>
          <a:blip r:embed="rId2"/>
          <a:stretch>
            <a:fillRect/>
          </a:stretch>
        </p:blipFill>
        <p:spPr>
          <a:xfrm>
            <a:off x="7873891" y="1863606"/>
            <a:ext cx="4216617" cy="4616687"/>
          </a:xfrm>
          <a:prstGeom prst="rect">
            <a:avLst/>
          </a:prstGeom>
        </p:spPr>
      </p:pic>
    </p:spTree>
    <p:extLst>
      <p:ext uri="{BB962C8B-B14F-4D97-AF65-F5344CB8AC3E}">
        <p14:creationId xmlns:p14="http://schemas.microsoft.com/office/powerpoint/2010/main" val="19499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BB2D-DE80-4B06-85F4-377779706647}"/>
              </a:ext>
            </a:extLst>
          </p:cNvPr>
          <p:cNvSpPr>
            <a:spLocks noGrp="1"/>
          </p:cNvSpPr>
          <p:nvPr>
            <p:ph type="title"/>
          </p:nvPr>
        </p:nvSpPr>
        <p:spPr>
          <a:xfrm>
            <a:off x="1371600" y="247650"/>
            <a:ext cx="10601325" cy="904875"/>
          </a:xfrm>
        </p:spPr>
        <p:txBody>
          <a:bodyPr/>
          <a:lstStyle/>
          <a:p>
            <a:r>
              <a:rPr lang="en-US" dirty="0"/>
              <a:t>Workshop three – targets of toxic managers</a:t>
            </a:r>
          </a:p>
        </p:txBody>
      </p:sp>
      <p:sp>
        <p:nvSpPr>
          <p:cNvPr id="3" name="Content Placeholder 2">
            <a:extLst>
              <a:ext uri="{FF2B5EF4-FFF2-40B4-BE49-F238E27FC236}">
                <a16:creationId xmlns:a16="http://schemas.microsoft.com/office/drawing/2014/main" id="{E8CE4C18-7139-44F9-9CDF-F75A90BF4396}"/>
              </a:ext>
            </a:extLst>
          </p:cNvPr>
          <p:cNvSpPr>
            <a:spLocks noGrp="1"/>
          </p:cNvSpPr>
          <p:nvPr>
            <p:ph idx="1"/>
          </p:nvPr>
        </p:nvSpPr>
        <p:spPr>
          <a:xfrm>
            <a:off x="1371600" y="1447800"/>
            <a:ext cx="6267450" cy="2562225"/>
          </a:xfrm>
        </p:spPr>
        <p:txBody>
          <a:bodyPr>
            <a:normAutofit/>
          </a:bodyPr>
          <a:lstStyle/>
          <a:p>
            <a:r>
              <a:rPr lang="en-US" dirty="0"/>
              <a:t>Being the target of abuse is never, ever your fault, but you should be able to recognize it, helping us to:</a:t>
            </a:r>
          </a:p>
          <a:p>
            <a:pPr lvl="1"/>
            <a:r>
              <a:rPr lang="en-US" dirty="0"/>
              <a:t>Heal our own inner traumas</a:t>
            </a:r>
          </a:p>
          <a:p>
            <a:pPr lvl="1"/>
            <a:r>
              <a:rPr lang="en-US" dirty="0"/>
              <a:t>Gain the strength to create an exit strategy</a:t>
            </a:r>
          </a:p>
          <a:p>
            <a:r>
              <a:rPr lang="en-US" dirty="0"/>
              <a:t>Abuse affects every area of your life including your physical health, your ability to sleep, your memory, your stress levels, and your emotional well-being</a:t>
            </a:r>
          </a:p>
        </p:txBody>
      </p:sp>
      <p:pic>
        <p:nvPicPr>
          <p:cNvPr id="5" name="Picture 4">
            <a:extLst>
              <a:ext uri="{FF2B5EF4-FFF2-40B4-BE49-F238E27FC236}">
                <a16:creationId xmlns:a16="http://schemas.microsoft.com/office/drawing/2014/main" id="{B4FA5A5D-037A-4131-8F08-E0784242E206}"/>
              </a:ext>
            </a:extLst>
          </p:cNvPr>
          <p:cNvPicPr>
            <a:picLocks noChangeAspect="1"/>
          </p:cNvPicPr>
          <p:nvPr/>
        </p:nvPicPr>
        <p:blipFill>
          <a:blip r:embed="rId2"/>
          <a:stretch>
            <a:fillRect/>
          </a:stretch>
        </p:blipFill>
        <p:spPr>
          <a:xfrm>
            <a:off x="7873891" y="1863606"/>
            <a:ext cx="4216617" cy="4616687"/>
          </a:xfrm>
          <a:prstGeom prst="rect">
            <a:avLst/>
          </a:prstGeom>
        </p:spPr>
      </p:pic>
      <p:pic>
        <p:nvPicPr>
          <p:cNvPr id="6" name="Picture 2" descr="No alt text provided for this image">
            <a:extLst>
              <a:ext uri="{FF2B5EF4-FFF2-40B4-BE49-F238E27FC236}">
                <a16:creationId xmlns:a16="http://schemas.microsoft.com/office/drawing/2014/main" id="{06ED973C-C11D-45EB-BDC0-96A78CFB0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892431"/>
            <a:ext cx="5753100" cy="323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27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BB2D-DE80-4B06-85F4-377779706647}"/>
              </a:ext>
            </a:extLst>
          </p:cNvPr>
          <p:cNvSpPr>
            <a:spLocks noGrp="1"/>
          </p:cNvSpPr>
          <p:nvPr>
            <p:ph type="title"/>
          </p:nvPr>
        </p:nvSpPr>
        <p:spPr>
          <a:xfrm>
            <a:off x="1371600" y="247650"/>
            <a:ext cx="10601325" cy="904875"/>
          </a:xfrm>
        </p:spPr>
        <p:txBody>
          <a:bodyPr/>
          <a:lstStyle/>
          <a:p>
            <a:r>
              <a:rPr lang="en-US" dirty="0"/>
              <a:t>Workshop three – targets of toxic managers</a:t>
            </a:r>
          </a:p>
        </p:txBody>
      </p:sp>
      <p:sp>
        <p:nvSpPr>
          <p:cNvPr id="3" name="Content Placeholder 2">
            <a:extLst>
              <a:ext uri="{FF2B5EF4-FFF2-40B4-BE49-F238E27FC236}">
                <a16:creationId xmlns:a16="http://schemas.microsoft.com/office/drawing/2014/main" id="{E8CE4C18-7139-44F9-9CDF-F75A90BF4396}"/>
              </a:ext>
            </a:extLst>
          </p:cNvPr>
          <p:cNvSpPr>
            <a:spLocks noGrp="1"/>
          </p:cNvSpPr>
          <p:nvPr>
            <p:ph idx="1"/>
          </p:nvPr>
        </p:nvSpPr>
        <p:spPr>
          <a:xfrm>
            <a:off x="1125592" y="1447800"/>
            <a:ext cx="6502291" cy="1981199"/>
          </a:xfrm>
        </p:spPr>
        <p:txBody>
          <a:bodyPr>
            <a:normAutofit/>
          </a:bodyPr>
          <a:lstStyle/>
          <a:p>
            <a:r>
              <a:rPr lang="en-US" dirty="0"/>
              <a:t>Take some time and think about example from your career where you were part of cycle of abuse</a:t>
            </a:r>
          </a:p>
          <a:p>
            <a:r>
              <a:rPr lang="en-US" dirty="0"/>
              <a:t>Workshop goal</a:t>
            </a:r>
          </a:p>
          <a:p>
            <a:pPr lvl="1"/>
            <a:r>
              <a:rPr lang="en-US" dirty="0"/>
              <a:t>Discuss real cases from your work history</a:t>
            </a:r>
          </a:p>
          <a:p>
            <a:pPr lvl="1"/>
            <a:r>
              <a:rPr lang="en-US" dirty="0"/>
              <a:t>If you feel comfortable, present them to the group</a:t>
            </a:r>
          </a:p>
          <a:p>
            <a:endParaRPr lang="en-US" dirty="0"/>
          </a:p>
        </p:txBody>
      </p:sp>
      <p:pic>
        <p:nvPicPr>
          <p:cNvPr id="5" name="Picture 4">
            <a:extLst>
              <a:ext uri="{FF2B5EF4-FFF2-40B4-BE49-F238E27FC236}">
                <a16:creationId xmlns:a16="http://schemas.microsoft.com/office/drawing/2014/main" id="{B4FA5A5D-037A-4131-8F08-E0784242E206}"/>
              </a:ext>
            </a:extLst>
          </p:cNvPr>
          <p:cNvPicPr>
            <a:picLocks noChangeAspect="1"/>
          </p:cNvPicPr>
          <p:nvPr/>
        </p:nvPicPr>
        <p:blipFill>
          <a:blip r:embed="rId2"/>
          <a:stretch>
            <a:fillRect/>
          </a:stretch>
        </p:blipFill>
        <p:spPr>
          <a:xfrm>
            <a:off x="7846958" y="1749306"/>
            <a:ext cx="4216617" cy="4616687"/>
          </a:xfrm>
          <a:prstGeom prst="rect">
            <a:avLst/>
          </a:prstGeom>
        </p:spPr>
      </p:pic>
      <p:pic>
        <p:nvPicPr>
          <p:cNvPr id="6" name="Picture 2" descr="No alt text provided for this image">
            <a:extLst>
              <a:ext uri="{FF2B5EF4-FFF2-40B4-BE49-F238E27FC236}">
                <a16:creationId xmlns:a16="http://schemas.microsoft.com/office/drawing/2014/main" id="{06ED973C-C11D-45EB-BDC0-96A78CFB0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25" y="3429000"/>
            <a:ext cx="5753100" cy="323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04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7550-1C97-8113-4B44-2C082AE90A38}"/>
              </a:ext>
            </a:extLst>
          </p:cNvPr>
          <p:cNvSpPr>
            <a:spLocks noGrp="1"/>
          </p:cNvSpPr>
          <p:nvPr>
            <p:ph type="title"/>
          </p:nvPr>
        </p:nvSpPr>
        <p:spPr>
          <a:xfrm>
            <a:off x="1371600" y="685800"/>
            <a:ext cx="10552176" cy="966216"/>
          </a:xfrm>
        </p:spPr>
        <p:txBody>
          <a:bodyPr/>
          <a:lstStyle/>
          <a:p>
            <a:r>
              <a:rPr lang="en-US" dirty="0"/>
              <a:t>Characteristics of toxic managers</a:t>
            </a:r>
          </a:p>
        </p:txBody>
      </p:sp>
      <p:sp>
        <p:nvSpPr>
          <p:cNvPr id="3" name="Content Placeholder 2">
            <a:extLst>
              <a:ext uri="{FF2B5EF4-FFF2-40B4-BE49-F238E27FC236}">
                <a16:creationId xmlns:a16="http://schemas.microsoft.com/office/drawing/2014/main" id="{DECD15F5-E309-A14B-BDF7-E2DE7BF4AD82}"/>
              </a:ext>
            </a:extLst>
          </p:cNvPr>
          <p:cNvSpPr>
            <a:spLocks noGrp="1"/>
          </p:cNvSpPr>
          <p:nvPr>
            <p:ph idx="1"/>
          </p:nvPr>
        </p:nvSpPr>
        <p:spPr>
          <a:xfrm>
            <a:off x="755904" y="2199748"/>
            <a:ext cx="11436096" cy="4206240"/>
          </a:xfrm>
        </p:spPr>
        <p:txBody>
          <a:bodyPr>
            <a:normAutofit/>
          </a:bodyPr>
          <a:lstStyle/>
          <a:p>
            <a:r>
              <a:rPr lang="en-US" dirty="0"/>
              <a:t>Toxic manager lives in a black and white world</a:t>
            </a:r>
          </a:p>
          <a:p>
            <a:pPr lvl="1"/>
            <a:r>
              <a:rPr lang="en-US" dirty="0"/>
              <a:t>It is only about his career and benefit – if he ever says “what is in it for me if I give you this…” you can be quite sure you work for toxic manager</a:t>
            </a:r>
          </a:p>
          <a:p>
            <a:endParaRPr lang="en-US" dirty="0"/>
          </a:p>
          <a:p>
            <a:r>
              <a:rPr lang="en-US" dirty="0"/>
              <a:t>Their technical knowledge, in the organizational area he manages is, quite often, average – though this might not be a clear indicator</a:t>
            </a:r>
          </a:p>
          <a:p>
            <a:endParaRPr lang="en-US" dirty="0"/>
          </a:p>
          <a:p>
            <a:r>
              <a:rPr lang="en-US" dirty="0"/>
              <a:t>When they get what they want by any means at their disposal, sometimes going over boundaries of legality and good business practice, they show this as their achievement in decrease of cost or increase in efficiency</a:t>
            </a:r>
          </a:p>
          <a:p>
            <a:pPr lvl="1"/>
            <a:r>
              <a:rPr lang="en-US" dirty="0"/>
              <a:t>They’re the perfect blend of arrogance and ignorance</a:t>
            </a:r>
          </a:p>
          <a:p>
            <a:endParaRPr lang="en-US" dirty="0"/>
          </a:p>
          <a:p>
            <a:endParaRPr lang="en-US" dirty="0"/>
          </a:p>
        </p:txBody>
      </p:sp>
    </p:spTree>
    <p:extLst>
      <p:ext uri="{BB962C8B-B14F-4D97-AF65-F5344CB8AC3E}">
        <p14:creationId xmlns:p14="http://schemas.microsoft.com/office/powerpoint/2010/main" val="247156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F9CA-6DF2-4C97-A3B9-3C78F45FCDA7}"/>
              </a:ext>
            </a:extLst>
          </p:cNvPr>
          <p:cNvSpPr>
            <a:spLocks noGrp="1"/>
          </p:cNvSpPr>
          <p:nvPr>
            <p:ph type="title"/>
          </p:nvPr>
        </p:nvSpPr>
        <p:spPr/>
        <p:txBody>
          <a:bodyPr/>
          <a:lstStyle/>
          <a:p>
            <a:r>
              <a:rPr lang="en-US" dirty="0"/>
              <a:t>My experience in the area</a:t>
            </a:r>
          </a:p>
        </p:txBody>
      </p:sp>
      <p:sp>
        <p:nvSpPr>
          <p:cNvPr id="3" name="Content Placeholder 2">
            <a:extLst>
              <a:ext uri="{FF2B5EF4-FFF2-40B4-BE49-F238E27FC236}">
                <a16:creationId xmlns:a16="http://schemas.microsoft.com/office/drawing/2014/main" id="{6D6D6288-3A16-464A-9384-8D212BC14656}"/>
              </a:ext>
            </a:extLst>
          </p:cNvPr>
          <p:cNvSpPr>
            <a:spLocks noGrp="1"/>
          </p:cNvSpPr>
          <p:nvPr>
            <p:ph idx="1"/>
          </p:nvPr>
        </p:nvSpPr>
        <p:spPr>
          <a:xfrm>
            <a:off x="1181099" y="1743075"/>
            <a:ext cx="10515601" cy="4933950"/>
          </a:xfrm>
        </p:spPr>
        <p:txBody>
          <a:bodyPr>
            <a:normAutofit/>
          </a:bodyPr>
          <a:lstStyle/>
          <a:p>
            <a:endParaRPr lang="en-US" dirty="0"/>
          </a:p>
          <a:p>
            <a:r>
              <a:rPr lang="en-US" dirty="0"/>
              <a:t>Worked “in” or “for” corporates for 19 years…and I still do </a:t>
            </a:r>
            <a:r>
              <a:rPr lang="en-US" dirty="0">
                <a:sym typeface="Wingdings" panose="05000000000000000000" pitchFamily="2" charset="2"/>
              </a:rPr>
              <a:t></a:t>
            </a:r>
            <a:endParaRPr lang="en-US" dirty="0"/>
          </a:p>
          <a:p>
            <a:pPr lvl="1"/>
            <a:r>
              <a:rPr lang="en-US" dirty="0"/>
              <a:t>Toxicity is present in startups and small companies – people are always the same</a:t>
            </a:r>
          </a:p>
          <a:p>
            <a:pPr lvl="1"/>
            <a:r>
              <a:rPr lang="en-US" dirty="0"/>
              <a:t>Ego is primary reason, second reason is a deadly combination which most people witness - lack of professional competence combined with high career ambition</a:t>
            </a:r>
          </a:p>
          <a:p>
            <a:pPr marL="530352" lvl="1" indent="0">
              <a:buNone/>
            </a:pPr>
            <a:endParaRPr lang="en-US" dirty="0"/>
          </a:p>
          <a:p>
            <a:r>
              <a:rPr lang="en-US" dirty="0"/>
              <a:t>If you are long in the business and you think you never met toxic people…you are either very lucky or you didn’t recognize symptoms</a:t>
            </a:r>
          </a:p>
          <a:p>
            <a:pPr lvl="1"/>
            <a:r>
              <a:rPr lang="en-US" dirty="0"/>
              <a:t>Based on multiple scientific research results more than 90% in corporates and 75% in small-to-medium companies were exposed to bullying and toxic practices at least once in their careers ( references available )</a:t>
            </a:r>
          </a:p>
          <a:p>
            <a:pPr marL="530352" lvl="1" indent="0">
              <a:buNone/>
            </a:pPr>
            <a:endParaRPr lang="en-US" dirty="0"/>
          </a:p>
          <a:p>
            <a:endParaRPr lang="en-US" dirty="0"/>
          </a:p>
        </p:txBody>
      </p:sp>
    </p:spTree>
    <p:extLst>
      <p:ext uri="{BB962C8B-B14F-4D97-AF65-F5344CB8AC3E}">
        <p14:creationId xmlns:p14="http://schemas.microsoft.com/office/powerpoint/2010/main" val="210086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7550-1C97-8113-4B44-2C082AE90A38}"/>
              </a:ext>
            </a:extLst>
          </p:cNvPr>
          <p:cNvSpPr>
            <a:spLocks noGrp="1"/>
          </p:cNvSpPr>
          <p:nvPr>
            <p:ph type="title"/>
          </p:nvPr>
        </p:nvSpPr>
        <p:spPr>
          <a:xfrm>
            <a:off x="1371600" y="685800"/>
            <a:ext cx="10552176" cy="966216"/>
          </a:xfrm>
        </p:spPr>
        <p:txBody>
          <a:bodyPr/>
          <a:lstStyle/>
          <a:p>
            <a:r>
              <a:rPr lang="en-US" dirty="0"/>
              <a:t>Characteristics of toxic managers</a:t>
            </a:r>
          </a:p>
        </p:txBody>
      </p:sp>
      <p:sp>
        <p:nvSpPr>
          <p:cNvPr id="3" name="Content Placeholder 2">
            <a:extLst>
              <a:ext uri="{FF2B5EF4-FFF2-40B4-BE49-F238E27FC236}">
                <a16:creationId xmlns:a16="http://schemas.microsoft.com/office/drawing/2014/main" id="{DECD15F5-E309-A14B-BDF7-E2DE7BF4AD82}"/>
              </a:ext>
            </a:extLst>
          </p:cNvPr>
          <p:cNvSpPr>
            <a:spLocks noGrp="1"/>
          </p:cNvSpPr>
          <p:nvPr>
            <p:ph idx="1"/>
          </p:nvPr>
        </p:nvSpPr>
        <p:spPr>
          <a:xfrm>
            <a:off x="755904" y="2199748"/>
            <a:ext cx="11436096" cy="4444892"/>
          </a:xfrm>
        </p:spPr>
        <p:txBody>
          <a:bodyPr>
            <a:normAutofit/>
          </a:bodyPr>
          <a:lstStyle/>
          <a:p>
            <a:r>
              <a:rPr lang="en-US" dirty="0"/>
              <a:t>Frequently observed patterns:</a:t>
            </a:r>
          </a:p>
          <a:p>
            <a:pPr lvl="1"/>
            <a:r>
              <a:rPr lang="en-US" dirty="0"/>
              <a:t>Supervision by fear and intimidation</a:t>
            </a:r>
          </a:p>
          <a:p>
            <a:pPr lvl="1"/>
            <a:r>
              <a:rPr lang="en-US" dirty="0"/>
              <a:t>Micromanagement</a:t>
            </a:r>
          </a:p>
          <a:p>
            <a:pPr lvl="1"/>
            <a:r>
              <a:rPr lang="en-US" dirty="0"/>
              <a:t>Arrogance and rigidity</a:t>
            </a:r>
          </a:p>
          <a:p>
            <a:pPr lvl="1"/>
            <a:r>
              <a:rPr lang="en-US" dirty="0"/>
              <a:t>Lack of employee growth/progress, except “people they trust”</a:t>
            </a:r>
          </a:p>
          <a:p>
            <a:pPr lvl="1"/>
            <a:r>
              <a:rPr lang="en-US" dirty="0"/>
              <a:t>Hiding personal incompetence and inadequacy behind a mask of “seriousness” </a:t>
            </a:r>
          </a:p>
          <a:p>
            <a:pPr lvl="1"/>
            <a:r>
              <a:rPr lang="en-US" dirty="0"/>
              <a:t>Brought by “recommendation” of higher manager, need to “prove loyalty and obedience”</a:t>
            </a:r>
          </a:p>
          <a:p>
            <a:pPr lvl="1"/>
            <a:r>
              <a:rPr lang="en-US" dirty="0"/>
              <a:t>There’s high employee turnover and rumors in the company</a:t>
            </a:r>
          </a:p>
          <a:p>
            <a:endParaRPr lang="en-US" dirty="0"/>
          </a:p>
          <a:p>
            <a:r>
              <a:rPr lang="en-US" dirty="0"/>
              <a:t>Sign of a non-toxic manager:</a:t>
            </a:r>
          </a:p>
          <a:p>
            <a:pPr lvl="1"/>
            <a:r>
              <a:rPr lang="en-US" dirty="0"/>
              <a:t>Employees look forward to show up for work every day</a:t>
            </a:r>
          </a:p>
        </p:txBody>
      </p:sp>
    </p:spTree>
    <p:extLst>
      <p:ext uri="{BB962C8B-B14F-4D97-AF65-F5344CB8AC3E}">
        <p14:creationId xmlns:p14="http://schemas.microsoft.com/office/powerpoint/2010/main" val="188818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F901-D91E-42A0-AC6A-3F4798F98207}"/>
              </a:ext>
            </a:extLst>
          </p:cNvPr>
          <p:cNvSpPr>
            <a:spLocks noGrp="1"/>
          </p:cNvSpPr>
          <p:nvPr>
            <p:ph type="title"/>
          </p:nvPr>
        </p:nvSpPr>
        <p:spPr/>
        <p:txBody>
          <a:bodyPr/>
          <a:lstStyle/>
          <a:p>
            <a:r>
              <a:rPr lang="en-US" dirty="0"/>
              <a:t>Characteristics of toxic managers</a:t>
            </a:r>
          </a:p>
        </p:txBody>
      </p:sp>
      <p:sp>
        <p:nvSpPr>
          <p:cNvPr id="3" name="Content Placeholder 2">
            <a:extLst>
              <a:ext uri="{FF2B5EF4-FFF2-40B4-BE49-F238E27FC236}">
                <a16:creationId xmlns:a16="http://schemas.microsoft.com/office/drawing/2014/main" id="{E55EF268-943C-4879-A2A2-875A8984382F}"/>
              </a:ext>
            </a:extLst>
          </p:cNvPr>
          <p:cNvSpPr>
            <a:spLocks noGrp="1"/>
          </p:cNvSpPr>
          <p:nvPr>
            <p:ph idx="1"/>
          </p:nvPr>
        </p:nvSpPr>
        <p:spPr>
          <a:xfrm>
            <a:off x="1371600" y="2286000"/>
            <a:ext cx="9601200" cy="4078224"/>
          </a:xfrm>
        </p:spPr>
        <p:txBody>
          <a:bodyPr>
            <a:normAutofit/>
          </a:bodyPr>
          <a:lstStyle/>
          <a:p>
            <a:r>
              <a:rPr lang="en-US" dirty="0"/>
              <a:t>Toxic leadership can cause workplace bullying, counterproductive work behavior, job dissatisfaction, psychological distress and burnout</a:t>
            </a:r>
          </a:p>
          <a:p>
            <a:pPr lvl="1"/>
            <a:r>
              <a:rPr lang="en-US" dirty="0"/>
              <a:t>If it continues over time, stress increases and it leads to significant work and social behavioral change, </a:t>
            </a:r>
          </a:p>
          <a:p>
            <a:endParaRPr lang="en-US" dirty="0"/>
          </a:p>
          <a:p>
            <a:r>
              <a:rPr lang="en-US" dirty="0"/>
              <a:t>Such managers then use this to get rid of such employees with the false excuse that “they are not adequate or he cannot find them work” </a:t>
            </a:r>
          </a:p>
          <a:p>
            <a:endParaRPr lang="en-US" dirty="0"/>
          </a:p>
          <a:p>
            <a:r>
              <a:rPr lang="en-US" dirty="0"/>
              <a:t>Employees are more likely to retaliate and redirect their frustrations at others around them instead trying to solve the situation</a:t>
            </a:r>
          </a:p>
          <a:p>
            <a:endParaRPr lang="en-US" dirty="0"/>
          </a:p>
        </p:txBody>
      </p:sp>
    </p:spTree>
    <p:extLst>
      <p:ext uri="{BB962C8B-B14F-4D97-AF65-F5344CB8AC3E}">
        <p14:creationId xmlns:p14="http://schemas.microsoft.com/office/powerpoint/2010/main" val="68919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CB222-8995-44EF-AE17-4B390939C277}"/>
              </a:ext>
            </a:extLst>
          </p:cNvPr>
          <p:cNvSpPr>
            <a:spLocks noGrp="1"/>
          </p:cNvSpPr>
          <p:nvPr>
            <p:ph type="title"/>
          </p:nvPr>
        </p:nvSpPr>
        <p:spPr>
          <a:xfrm>
            <a:off x="1295400" y="247650"/>
            <a:ext cx="9601200" cy="1485900"/>
          </a:xfrm>
        </p:spPr>
        <p:txBody>
          <a:bodyPr/>
          <a:lstStyle/>
          <a:p>
            <a:r>
              <a:rPr lang="en-US" dirty="0"/>
              <a:t>Workshop four – detect toxic manager </a:t>
            </a:r>
          </a:p>
        </p:txBody>
      </p:sp>
      <p:sp>
        <p:nvSpPr>
          <p:cNvPr id="3" name="Content Placeholder 2">
            <a:extLst>
              <a:ext uri="{FF2B5EF4-FFF2-40B4-BE49-F238E27FC236}">
                <a16:creationId xmlns:a16="http://schemas.microsoft.com/office/drawing/2014/main" id="{F4642F41-771B-4ED3-8116-1A85E9FB990D}"/>
              </a:ext>
            </a:extLst>
          </p:cNvPr>
          <p:cNvSpPr>
            <a:spLocks noGrp="1"/>
          </p:cNvSpPr>
          <p:nvPr>
            <p:ph idx="1"/>
          </p:nvPr>
        </p:nvSpPr>
        <p:spPr>
          <a:xfrm>
            <a:off x="904875" y="1428749"/>
            <a:ext cx="7143659" cy="5267325"/>
          </a:xfrm>
        </p:spPr>
        <p:txBody>
          <a:bodyPr>
            <a:normAutofit lnSpcReduction="10000"/>
          </a:bodyPr>
          <a:lstStyle/>
          <a:p>
            <a:r>
              <a:rPr lang="en-US" dirty="0"/>
              <a:t>Top signs of a toxic boss</a:t>
            </a:r>
          </a:p>
          <a:p>
            <a:pPr lvl="1"/>
            <a:r>
              <a:rPr lang="en-US" dirty="0"/>
              <a:t>Favoritism is apparent, specially national</a:t>
            </a:r>
          </a:p>
          <a:p>
            <a:pPr lvl="1"/>
            <a:r>
              <a:rPr lang="en-US" dirty="0"/>
              <a:t>Only advancing careers they “trust and have proven themselves to them”, no matter what is reality</a:t>
            </a:r>
          </a:p>
          <a:p>
            <a:pPr lvl="1"/>
            <a:r>
              <a:rPr lang="en-US" dirty="0"/>
              <a:t>Feedback, if provided, is ( mostly ) only about things that benefits their careers, not employee career growth</a:t>
            </a:r>
          </a:p>
          <a:p>
            <a:pPr lvl="1"/>
            <a:r>
              <a:rPr lang="en-US" dirty="0"/>
              <a:t>Avoid topics of career path as much as they can</a:t>
            </a:r>
          </a:p>
          <a:p>
            <a:pPr lvl="1"/>
            <a:r>
              <a:rPr lang="en-US" dirty="0"/>
              <a:t>With their behavior create gossips and conflict</a:t>
            </a:r>
          </a:p>
          <a:p>
            <a:pPr lvl="1"/>
            <a:r>
              <a:rPr lang="en-US" dirty="0"/>
              <a:t>Publicly criticize people and micromanage</a:t>
            </a:r>
          </a:p>
          <a:p>
            <a:pPr lvl="1"/>
            <a:r>
              <a:rPr lang="en-US" dirty="0"/>
              <a:t>They try to use fear of job loss, special to people which are dependent on salary ( which is most people )</a:t>
            </a:r>
          </a:p>
          <a:p>
            <a:pPr lvl="1"/>
            <a:r>
              <a:rPr lang="en-US" dirty="0"/>
              <a:t>…</a:t>
            </a:r>
          </a:p>
          <a:p>
            <a:r>
              <a:rPr lang="en-US" dirty="0"/>
              <a:t>Workshop goal</a:t>
            </a:r>
          </a:p>
          <a:p>
            <a:pPr lvl="1"/>
            <a:r>
              <a:rPr lang="en-US" dirty="0"/>
              <a:t>Discuss real cases from your work history</a:t>
            </a:r>
          </a:p>
          <a:p>
            <a:pPr lvl="1"/>
            <a:r>
              <a:rPr lang="en-US" dirty="0"/>
              <a:t>If you feel comfortable, present them to the group</a:t>
            </a:r>
          </a:p>
        </p:txBody>
      </p:sp>
      <p:pic>
        <p:nvPicPr>
          <p:cNvPr id="5" name="Picture 4">
            <a:extLst>
              <a:ext uri="{FF2B5EF4-FFF2-40B4-BE49-F238E27FC236}">
                <a16:creationId xmlns:a16="http://schemas.microsoft.com/office/drawing/2014/main" id="{4B2BA3A9-B442-4A48-B375-B8C683000ABE}"/>
              </a:ext>
            </a:extLst>
          </p:cNvPr>
          <p:cNvPicPr>
            <a:picLocks noChangeAspect="1"/>
          </p:cNvPicPr>
          <p:nvPr/>
        </p:nvPicPr>
        <p:blipFill>
          <a:blip r:embed="rId2"/>
          <a:stretch>
            <a:fillRect/>
          </a:stretch>
        </p:blipFill>
        <p:spPr>
          <a:xfrm>
            <a:off x="8343809" y="1658812"/>
            <a:ext cx="3524431" cy="4807197"/>
          </a:xfrm>
          <a:prstGeom prst="rect">
            <a:avLst/>
          </a:prstGeom>
        </p:spPr>
      </p:pic>
    </p:spTree>
    <p:extLst>
      <p:ext uri="{BB962C8B-B14F-4D97-AF65-F5344CB8AC3E}">
        <p14:creationId xmlns:p14="http://schemas.microsoft.com/office/powerpoint/2010/main" val="690559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F901-D91E-42A0-AC6A-3F4798F98207}"/>
              </a:ext>
            </a:extLst>
          </p:cNvPr>
          <p:cNvSpPr>
            <a:spLocks noGrp="1"/>
          </p:cNvSpPr>
          <p:nvPr>
            <p:ph type="title"/>
          </p:nvPr>
        </p:nvSpPr>
        <p:spPr/>
        <p:txBody>
          <a:bodyPr/>
          <a:lstStyle/>
          <a:p>
            <a:r>
              <a:rPr lang="en-US" dirty="0"/>
              <a:t>What can we do?</a:t>
            </a:r>
          </a:p>
        </p:txBody>
      </p:sp>
      <p:sp>
        <p:nvSpPr>
          <p:cNvPr id="3" name="Content Placeholder 2">
            <a:extLst>
              <a:ext uri="{FF2B5EF4-FFF2-40B4-BE49-F238E27FC236}">
                <a16:creationId xmlns:a16="http://schemas.microsoft.com/office/drawing/2014/main" id="{E55EF268-943C-4879-A2A2-875A8984382F}"/>
              </a:ext>
            </a:extLst>
          </p:cNvPr>
          <p:cNvSpPr>
            <a:spLocks noGrp="1"/>
          </p:cNvSpPr>
          <p:nvPr>
            <p:ph idx="1"/>
          </p:nvPr>
        </p:nvSpPr>
        <p:spPr>
          <a:xfrm>
            <a:off x="1091184" y="1917192"/>
            <a:ext cx="6900672" cy="3581400"/>
          </a:xfrm>
        </p:spPr>
        <p:txBody>
          <a:bodyPr/>
          <a:lstStyle/>
          <a:p>
            <a:r>
              <a:rPr lang="en-US" dirty="0"/>
              <a:t>Sometimes all is not lost…</a:t>
            </a:r>
          </a:p>
          <a:p>
            <a:pPr lvl="1"/>
            <a:r>
              <a:rPr lang="en-US" dirty="0"/>
              <a:t>If this is just temporary occurrence, maybe the person is not aware, and honest feedback will help </a:t>
            </a:r>
          </a:p>
          <a:p>
            <a:pPr lvl="1"/>
            <a:r>
              <a:rPr lang="en-US" dirty="0"/>
              <a:t>This is a very rare case</a:t>
            </a:r>
          </a:p>
          <a:p>
            <a:pPr marL="530352" lvl="1" indent="0">
              <a:buNone/>
            </a:pPr>
            <a:endParaRPr lang="en-US" dirty="0"/>
          </a:p>
          <a:p>
            <a:r>
              <a:rPr lang="en-US" dirty="0"/>
              <a:t>You can ask for help, but you must be careful who you ask</a:t>
            </a:r>
          </a:p>
          <a:p>
            <a:pPr lvl="1"/>
            <a:r>
              <a:rPr lang="en-US" dirty="0"/>
              <a:t>Start preparing company/project exit plan</a:t>
            </a:r>
          </a:p>
          <a:p>
            <a:endParaRPr lang="en-US" dirty="0"/>
          </a:p>
        </p:txBody>
      </p:sp>
      <p:pic>
        <p:nvPicPr>
          <p:cNvPr id="5" name="Picture 4">
            <a:extLst>
              <a:ext uri="{FF2B5EF4-FFF2-40B4-BE49-F238E27FC236}">
                <a16:creationId xmlns:a16="http://schemas.microsoft.com/office/drawing/2014/main" id="{45765CE4-7605-447E-A69B-ECEED818D4C4}"/>
              </a:ext>
            </a:extLst>
          </p:cNvPr>
          <p:cNvPicPr>
            <a:picLocks noChangeAspect="1"/>
          </p:cNvPicPr>
          <p:nvPr/>
        </p:nvPicPr>
        <p:blipFill>
          <a:blip r:embed="rId2"/>
          <a:stretch>
            <a:fillRect/>
          </a:stretch>
        </p:blipFill>
        <p:spPr>
          <a:xfrm>
            <a:off x="8099552" y="1917192"/>
            <a:ext cx="4031488" cy="3023616"/>
          </a:xfrm>
          <a:prstGeom prst="rect">
            <a:avLst/>
          </a:prstGeom>
        </p:spPr>
      </p:pic>
    </p:spTree>
    <p:extLst>
      <p:ext uri="{BB962C8B-B14F-4D97-AF65-F5344CB8AC3E}">
        <p14:creationId xmlns:p14="http://schemas.microsoft.com/office/powerpoint/2010/main" val="401556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F901-D91E-42A0-AC6A-3F4798F98207}"/>
              </a:ext>
            </a:extLst>
          </p:cNvPr>
          <p:cNvSpPr>
            <a:spLocks noGrp="1"/>
          </p:cNvSpPr>
          <p:nvPr>
            <p:ph type="title"/>
          </p:nvPr>
        </p:nvSpPr>
        <p:spPr/>
        <p:txBody>
          <a:bodyPr/>
          <a:lstStyle/>
          <a:p>
            <a:r>
              <a:rPr lang="en-US" dirty="0"/>
              <a:t>What can we do?</a:t>
            </a:r>
          </a:p>
        </p:txBody>
      </p:sp>
      <p:sp>
        <p:nvSpPr>
          <p:cNvPr id="3" name="Content Placeholder 2">
            <a:extLst>
              <a:ext uri="{FF2B5EF4-FFF2-40B4-BE49-F238E27FC236}">
                <a16:creationId xmlns:a16="http://schemas.microsoft.com/office/drawing/2014/main" id="{E55EF268-943C-4879-A2A2-875A8984382F}"/>
              </a:ext>
            </a:extLst>
          </p:cNvPr>
          <p:cNvSpPr>
            <a:spLocks noGrp="1"/>
          </p:cNvSpPr>
          <p:nvPr>
            <p:ph idx="1"/>
          </p:nvPr>
        </p:nvSpPr>
        <p:spPr>
          <a:xfrm>
            <a:off x="1371600" y="2286000"/>
            <a:ext cx="10479024" cy="4364736"/>
          </a:xfrm>
        </p:spPr>
        <p:txBody>
          <a:bodyPr>
            <a:normAutofit fontScale="92500" lnSpcReduction="20000"/>
          </a:bodyPr>
          <a:lstStyle/>
          <a:p>
            <a:r>
              <a:rPr lang="en-US" dirty="0"/>
              <a:t>It is hard to “stand-up” to such people, and pressure is on employees due to the formal authority of such managers and the need for the job and monthly income</a:t>
            </a:r>
          </a:p>
          <a:p>
            <a:r>
              <a:rPr lang="en-US" dirty="0"/>
              <a:t>Conflict with a manager could seriously impact your career advancement opportunities in that company</a:t>
            </a:r>
          </a:p>
          <a:p>
            <a:pPr lvl="1"/>
            <a:r>
              <a:rPr lang="en-US" dirty="0"/>
              <a:t>It is not easy to be the first person to stand up to a toxic leader, and, as result, toxic leaders often get tolerated for long periods of time</a:t>
            </a:r>
          </a:p>
          <a:p>
            <a:r>
              <a:rPr lang="en-US" dirty="0"/>
              <a:t>Sometimes you can deal with such people, and if no one will ever speak out, the problem won’t be resolved. </a:t>
            </a:r>
          </a:p>
          <a:p>
            <a:pPr lvl="1"/>
            <a:r>
              <a:rPr lang="en-US" dirty="0"/>
              <a:t>Fear of standing alone is exactly why several people in a team often tolerate toxic behavior</a:t>
            </a:r>
          </a:p>
          <a:p>
            <a:r>
              <a:rPr lang="en-US" dirty="0"/>
              <a:t>Toxic leaders might not be inherently bad people, although most are</a:t>
            </a:r>
          </a:p>
          <a:p>
            <a:pPr lvl="1"/>
            <a:r>
              <a:rPr lang="en-US" dirty="0"/>
              <a:t>They may not realize what they are doing and it could be a defense mechanism </a:t>
            </a:r>
          </a:p>
          <a:p>
            <a:pPr lvl="1"/>
            <a:r>
              <a:rPr lang="en-US" dirty="0"/>
              <a:t>They realize their technical and managerial inadequacy to the position they were given </a:t>
            </a:r>
          </a:p>
          <a:p>
            <a:pPr lvl="1"/>
            <a:r>
              <a:rPr lang="en-US" dirty="0"/>
              <a:t>“Impostor syndrome” is heavily present in these people, though they will try to hide it as best as they can</a:t>
            </a:r>
          </a:p>
          <a:p>
            <a:endParaRPr lang="en-US" dirty="0"/>
          </a:p>
        </p:txBody>
      </p:sp>
    </p:spTree>
    <p:extLst>
      <p:ext uri="{BB962C8B-B14F-4D97-AF65-F5344CB8AC3E}">
        <p14:creationId xmlns:p14="http://schemas.microsoft.com/office/powerpoint/2010/main" val="383932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F901-D91E-42A0-AC6A-3F4798F98207}"/>
              </a:ext>
            </a:extLst>
          </p:cNvPr>
          <p:cNvSpPr>
            <a:spLocks noGrp="1"/>
          </p:cNvSpPr>
          <p:nvPr>
            <p:ph type="title"/>
          </p:nvPr>
        </p:nvSpPr>
        <p:spPr/>
        <p:txBody>
          <a:bodyPr/>
          <a:lstStyle/>
          <a:p>
            <a:r>
              <a:rPr lang="en-US" dirty="0"/>
              <a:t>What can we do?</a:t>
            </a:r>
          </a:p>
        </p:txBody>
      </p:sp>
      <p:sp>
        <p:nvSpPr>
          <p:cNvPr id="3" name="Content Placeholder 2">
            <a:extLst>
              <a:ext uri="{FF2B5EF4-FFF2-40B4-BE49-F238E27FC236}">
                <a16:creationId xmlns:a16="http://schemas.microsoft.com/office/drawing/2014/main" id="{E55EF268-943C-4879-A2A2-875A8984382F}"/>
              </a:ext>
            </a:extLst>
          </p:cNvPr>
          <p:cNvSpPr>
            <a:spLocks noGrp="1"/>
          </p:cNvSpPr>
          <p:nvPr>
            <p:ph idx="1"/>
          </p:nvPr>
        </p:nvSpPr>
        <p:spPr>
          <a:xfrm>
            <a:off x="1371600" y="1990725"/>
            <a:ext cx="10479024" cy="4364736"/>
          </a:xfrm>
        </p:spPr>
        <p:txBody>
          <a:bodyPr>
            <a:normAutofit/>
          </a:bodyPr>
          <a:lstStyle/>
          <a:p>
            <a:r>
              <a:rPr lang="en-US" dirty="0"/>
              <a:t>As humans, we should attempt to help instead of judge, and keep control of your reactions</a:t>
            </a:r>
          </a:p>
          <a:p>
            <a:pPr lvl="1"/>
            <a:r>
              <a:rPr lang="en-US" dirty="0"/>
              <a:t>You can’t control how your manager acts, but you are in control of your reactions to those actions - staying in control of your emotions and not giving them the attention they feed on</a:t>
            </a:r>
          </a:p>
          <a:p>
            <a:r>
              <a:rPr lang="en-US" dirty="0"/>
              <a:t>Keeping distance to that person helps you in the short term, but in the long period you need to discuss this in wider environment</a:t>
            </a:r>
          </a:p>
          <a:p>
            <a:r>
              <a:rPr lang="en-US" dirty="0"/>
              <a:t>You need to document everything that goes above normal professional behavior</a:t>
            </a:r>
          </a:p>
          <a:p>
            <a:pPr lvl="1"/>
            <a:r>
              <a:rPr lang="en-US" dirty="0"/>
              <a:t>The more toxic is the manager, value of his estimates on your work or performance declines, and his opinion is less valid</a:t>
            </a:r>
          </a:p>
          <a:p>
            <a:pPr lvl="1"/>
            <a:r>
              <a:rPr lang="en-US" dirty="0"/>
              <a:t>An employee's job is not to “prove themselves” to a toxic manager</a:t>
            </a:r>
          </a:p>
          <a:p>
            <a:r>
              <a:rPr lang="en-US" dirty="0"/>
              <a:t>If things do not improve – start looking for transfer or new company or your career, and sometimes health, will be impacted</a:t>
            </a:r>
          </a:p>
          <a:p>
            <a:endParaRPr lang="en-US" dirty="0"/>
          </a:p>
        </p:txBody>
      </p:sp>
    </p:spTree>
    <p:extLst>
      <p:ext uri="{BB962C8B-B14F-4D97-AF65-F5344CB8AC3E}">
        <p14:creationId xmlns:p14="http://schemas.microsoft.com/office/powerpoint/2010/main" val="56977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D342-1124-41AB-AA83-1C5FF332DCEF}"/>
              </a:ext>
            </a:extLst>
          </p:cNvPr>
          <p:cNvSpPr>
            <a:spLocks noGrp="1"/>
          </p:cNvSpPr>
          <p:nvPr>
            <p:ph type="title"/>
          </p:nvPr>
        </p:nvSpPr>
        <p:spPr/>
        <p:txBody>
          <a:bodyPr/>
          <a:lstStyle/>
          <a:p>
            <a:r>
              <a:rPr lang="en-US" dirty="0"/>
              <a:t>Workshop five – confronting toxicity</a:t>
            </a:r>
          </a:p>
        </p:txBody>
      </p:sp>
      <p:sp>
        <p:nvSpPr>
          <p:cNvPr id="3" name="Content Placeholder 2">
            <a:extLst>
              <a:ext uri="{FF2B5EF4-FFF2-40B4-BE49-F238E27FC236}">
                <a16:creationId xmlns:a16="http://schemas.microsoft.com/office/drawing/2014/main" id="{1E7C3715-578B-4075-8171-EC4147C41BB9}"/>
              </a:ext>
            </a:extLst>
          </p:cNvPr>
          <p:cNvSpPr>
            <a:spLocks noGrp="1"/>
          </p:cNvSpPr>
          <p:nvPr>
            <p:ph idx="1"/>
          </p:nvPr>
        </p:nvSpPr>
        <p:spPr>
          <a:xfrm>
            <a:off x="866776" y="1451610"/>
            <a:ext cx="7922894" cy="5257800"/>
          </a:xfrm>
        </p:spPr>
        <p:txBody>
          <a:bodyPr>
            <a:normAutofit/>
          </a:bodyPr>
          <a:lstStyle/>
          <a:p>
            <a:endParaRPr lang="en-US" dirty="0"/>
          </a:p>
          <a:p>
            <a:r>
              <a:rPr lang="en-US" dirty="0"/>
              <a:t>First you need to recognize type of manager</a:t>
            </a:r>
          </a:p>
          <a:p>
            <a:pPr lvl="1"/>
            <a:r>
              <a:rPr lang="en-US" dirty="0"/>
              <a:t>Cold manager (uses all possible means to achieve their goals )</a:t>
            </a:r>
          </a:p>
          <a:p>
            <a:pPr lvl="1"/>
            <a:r>
              <a:rPr lang="en-US" dirty="0"/>
              <a:t>Snake manager (obsessed with greed and power and he uses the world to meet their personal needs )</a:t>
            </a:r>
          </a:p>
          <a:p>
            <a:pPr lvl="1"/>
            <a:r>
              <a:rPr lang="en-US" dirty="0"/>
              <a:t>Glory seeking manager (craves attention and their glory at all costs, regardless of whether they have taken part or not )</a:t>
            </a:r>
          </a:p>
          <a:p>
            <a:pPr lvl="1"/>
            <a:r>
              <a:rPr lang="en-US" dirty="0"/>
              <a:t>Puppeteer manager ( control freak )</a:t>
            </a:r>
          </a:p>
        </p:txBody>
      </p:sp>
      <p:pic>
        <p:nvPicPr>
          <p:cNvPr id="5" name="Picture 4">
            <a:extLst>
              <a:ext uri="{FF2B5EF4-FFF2-40B4-BE49-F238E27FC236}">
                <a16:creationId xmlns:a16="http://schemas.microsoft.com/office/drawing/2014/main" id="{CD80D758-E5C1-4C69-8AD8-9C6D2B7D090D}"/>
              </a:ext>
            </a:extLst>
          </p:cNvPr>
          <p:cNvPicPr>
            <a:picLocks noChangeAspect="1"/>
          </p:cNvPicPr>
          <p:nvPr/>
        </p:nvPicPr>
        <p:blipFill>
          <a:blip r:embed="rId3"/>
          <a:stretch>
            <a:fillRect/>
          </a:stretch>
        </p:blipFill>
        <p:spPr>
          <a:xfrm>
            <a:off x="9074846" y="1756925"/>
            <a:ext cx="3117153" cy="3500875"/>
          </a:xfrm>
          <a:prstGeom prst="rect">
            <a:avLst/>
          </a:prstGeom>
        </p:spPr>
      </p:pic>
    </p:spTree>
    <p:extLst>
      <p:ext uri="{BB962C8B-B14F-4D97-AF65-F5344CB8AC3E}">
        <p14:creationId xmlns:p14="http://schemas.microsoft.com/office/powerpoint/2010/main" val="1379382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D342-1124-41AB-AA83-1C5FF332DCEF}"/>
              </a:ext>
            </a:extLst>
          </p:cNvPr>
          <p:cNvSpPr>
            <a:spLocks noGrp="1"/>
          </p:cNvSpPr>
          <p:nvPr>
            <p:ph type="title"/>
          </p:nvPr>
        </p:nvSpPr>
        <p:spPr/>
        <p:txBody>
          <a:bodyPr/>
          <a:lstStyle/>
          <a:p>
            <a:r>
              <a:rPr lang="en-US" dirty="0"/>
              <a:t>Workshop five – confronting toxicity</a:t>
            </a:r>
          </a:p>
        </p:txBody>
      </p:sp>
      <p:sp>
        <p:nvSpPr>
          <p:cNvPr id="3" name="Content Placeholder 2">
            <a:extLst>
              <a:ext uri="{FF2B5EF4-FFF2-40B4-BE49-F238E27FC236}">
                <a16:creationId xmlns:a16="http://schemas.microsoft.com/office/drawing/2014/main" id="{1E7C3715-578B-4075-8171-EC4147C41BB9}"/>
              </a:ext>
            </a:extLst>
          </p:cNvPr>
          <p:cNvSpPr>
            <a:spLocks noGrp="1"/>
          </p:cNvSpPr>
          <p:nvPr>
            <p:ph idx="1"/>
          </p:nvPr>
        </p:nvSpPr>
        <p:spPr>
          <a:xfrm>
            <a:off x="866776" y="1451610"/>
            <a:ext cx="7922894" cy="5257800"/>
          </a:xfrm>
        </p:spPr>
        <p:txBody>
          <a:bodyPr>
            <a:normAutofit/>
          </a:bodyPr>
          <a:lstStyle/>
          <a:p>
            <a:pPr lvl="1"/>
            <a:endParaRPr lang="en-US" dirty="0"/>
          </a:p>
          <a:p>
            <a:pPr lvl="1"/>
            <a:r>
              <a:rPr lang="en-US" dirty="0"/>
              <a:t>Monarch manager (monarch manager dominates the entire organization with their ideas and they create a dictatorship that leaves no room for collective intelligence; additionally uses direct and indirect threats )</a:t>
            </a:r>
          </a:p>
          <a:p>
            <a:pPr lvl="1"/>
            <a:r>
              <a:rPr lang="en-US" dirty="0"/>
              <a:t>The incompetent manager (These bosses care about employee development but are not always present to provide leadership, coaching or support )</a:t>
            </a:r>
          </a:p>
          <a:p>
            <a:pPr lvl="1"/>
            <a:r>
              <a:rPr lang="en-US" dirty="0"/>
              <a:t>The micromanager (obsessed with closely monitoring every element of their staff’s work and is controlling even in the digital culture )</a:t>
            </a:r>
          </a:p>
          <a:p>
            <a:pPr lvl="1"/>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CD80D758-E5C1-4C69-8AD8-9C6D2B7D090D}"/>
              </a:ext>
            </a:extLst>
          </p:cNvPr>
          <p:cNvPicPr>
            <a:picLocks noChangeAspect="1"/>
          </p:cNvPicPr>
          <p:nvPr/>
        </p:nvPicPr>
        <p:blipFill>
          <a:blip r:embed="rId3"/>
          <a:stretch>
            <a:fillRect/>
          </a:stretch>
        </p:blipFill>
        <p:spPr>
          <a:xfrm>
            <a:off x="9074846" y="1756925"/>
            <a:ext cx="3117153" cy="3500875"/>
          </a:xfrm>
          <a:prstGeom prst="rect">
            <a:avLst/>
          </a:prstGeom>
        </p:spPr>
      </p:pic>
    </p:spTree>
    <p:extLst>
      <p:ext uri="{BB962C8B-B14F-4D97-AF65-F5344CB8AC3E}">
        <p14:creationId xmlns:p14="http://schemas.microsoft.com/office/powerpoint/2010/main" val="1290318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D342-1124-41AB-AA83-1C5FF332DCEF}"/>
              </a:ext>
            </a:extLst>
          </p:cNvPr>
          <p:cNvSpPr>
            <a:spLocks noGrp="1"/>
          </p:cNvSpPr>
          <p:nvPr>
            <p:ph type="title"/>
          </p:nvPr>
        </p:nvSpPr>
        <p:spPr/>
        <p:txBody>
          <a:bodyPr/>
          <a:lstStyle/>
          <a:p>
            <a:r>
              <a:rPr lang="en-US" dirty="0"/>
              <a:t>Workshop five – confronting toxicity</a:t>
            </a:r>
          </a:p>
        </p:txBody>
      </p:sp>
      <p:sp>
        <p:nvSpPr>
          <p:cNvPr id="3" name="Content Placeholder 2">
            <a:extLst>
              <a:ext uri="{FF2B5EF4-FFF2-40B4-BE49-F238E27FC236}">
                <a16:creationId xmlns:a16="http://schemas.microsoft.com/office/drawing/2014/main" id="{1E7C3715-578B-4075-8171-EC4147C41BB9}"/>
              </a:ext>
            </a:extLst>
          </p:cNvPr>
          <p:cNvSpPr>
            <a:spLocks noGrp="1"/>
          </p:cNvSpPr>
          <p:nvPr>
            <p:ph idx="1"/>
          </p:nvPr>
        </p:nvSpPr>
        <p:spPr>
          <a:xfrm>
            <a:off x="866776" y="1451610"/>
            <a:ext cx="7088504" cy="5257800"/>
          </a:xfrm>
        </p:spPr>
        <p:txBody>
          <a:bodyPr>
            <a:normAutofit/>
          </a:bodyPr>
          <a:lstStyle/>
          <a:p>
            <a:r>
              <a:rPr lang="en-US" dirty="0"/>
              <a:t>How to deal with toxic managers ( high level ):</a:t>
            </a:r>
          </a:p>
          <a:p>
            <a:pPr lvl="1"/>
            <a:r>
              <a:rPr lang="en-US" dirty="0"/>
              <a:t>Recognize the nature of toxic manager</a:t>
            </a:r>
          </a:p>
          <a:p>
            <a:pPr lvl="1"/>
            <a:r>
              <a:rPr lang="en-US" dirty="0"/>
              <a:t>Open the discussion</a:t>
            </a:r>
          </a:p>
          <a:p>
            <a:pPr lvl="1"/>
            <a:r>
              <a:rPr lang="en-US" dirty="0"/>
              <a:t>Try to discuss if something can be done ( coaching ? )</a:t>
            </a:r>
          </a:p>
          <a:p>
            <a:pPr lvl="1"/>
            <a:r>
              <a:rPr lang="en-US" dirty="0"/>
              <a:t>If all else fails…leave…and spread word </a:t>
            </a:r>
            <a:r>
              <a:rPr lang="en-US" dirty="0">
                <a:sym typeface="Wingdings" panose="05000000000000000000" pitchFamily="2" charset="2"/>
              </a:rPr>
              <a:t></a:t>
            </a:r>
            <a:endParaRPr lang="en-US" dirty="0"/>
          </a:p>
          <a:p>
            <a:endParaRPr lang="en-US" dirty="0"/>
          </a:p>
          <a:p>
            <a:r>
              <a:rPr lang="en-US" dirty="0"/>
              <a:t>Workshop goal</a:t>
            </a:r>
          </a:p>
          <a:p>
            <a:pPr lvl="1"/>
            <a:r>
              <a:rPr lang="en-US" dirty="0"/>
              <a:t>Discuss real cases from your work history</a:t>
            </a:r>
          </a:p>
          <a:p>
            <a:pPr lvl="1"/>
            <a:r>
              <a:rPr lang="en-US" dirty="0"/>
              <a:t>If you feel comfortable, present them to the group</a:t>
            </a:r>
          </a:p>
          <a:p>
            <a:pPr lvl="1"/>
            <a:r>
              <a:rPr lang="en-US" dirty="0"/>
              <a:t>https://www.coachhub.com/blog/what-is-toxic-management/#how-to-recognize-a-toxic-manager?</a:t>
            </a:r>
          </a:p>
          <a:p>
            <a:endParaRPr lang="en-US" dirty="0"/>
          </a:p>
          <a:p>
            <a:pPr lvl="1"/>
            <a:endParaRPr lang="en-US" dirty="0"/>
          </a:p>
          <a:p>
            <a:pPr lvl="1"/>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CD80D758-E5C1-4C69-8AD8-9C6D2B7D090D}"/>
              </a:ext>
            </a:extLst>
          </p:cNvPr>
          <p:cNvPicPr>
            <a:picLocks noChangeAspect="1"/>
          </p:cNvPicPr>
          <p:nvPr/>
        </p:nvPicPr>
        <p:blipFill>
          <a:blip r:embed="rId3"/>
          <a:stretch>
            <a:fillRect/>
          </a:stretch>
        </p:blipFill>
        <p:spPr>
          <a:xfrm>
            <a:off x="8460104" y="1756925"/>
            <a:ext cx="3731895" cy="4191292"/>
          </a:xfrm>
          <a:prstGeom prst="rect">
            <a:avLst/>
          </a:prstGeom>
        </p:spPr>
      </p:pic>
    </p:spTree>
    <p:extLst>
      <p:ext uri="{BB962C8B-B14F-4D97-AF65-F5344CB8AC3E}">
        <p14:creationId xmlns:p14="http://schemas.microsoft.com/office/powerpoint/2010/main" val="3547372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05F8-1288-46FD-925E-ED5900D4B772}"/>
              </a:ext>
            </a:extLst>
          </p:cNvPr>
          <p:cNvSpPr>
            <a:spLocks noGrp="1"/>
          </p:cNvSpPr>
          <p:nvPr>
            <p:ph type="title"/>
          </p:nvPr>
        </p:nvSpPr>
        <p:spPr/>
        <p:txBody>
          <a:bodyPr/>
          <a:lstStyle/>
          <a:p>
            <a:r>
              <a:rPr lang="en-US" dirty="0"/>
              <a:t>Quick survey</a:t>
            </a:r>
          </a:p>
        </p:txBody>
      </p:sp>
      <p:sp>
        <p:nvSpPr>
          <p:cNvPr id="3" name="Content Placeholder 2">
            <a:extLst>
              <a:ext uri="{FF2B5EF4-FFF2-40B4-BE49-F238E27FC236}">
                <a16:creationId xmlns:a16="http://schemas.microsoft.com/office/drawing/2014/main" id="{F57354E7-6234-4275-A93B-4C7218262E8F}"/>
              </a:ext>
            </a:extLst>
          </p:cNvPr>
          <p:cNvSpPr>
            <a:spLocks noGrp="1"/>
          </p:cNvSpPr>
          <p:nvPr>
            <p:ph idx="1"/>
          </p:nvPr>
        </p:nvSpPr>
        <p:spPr>
          <a:xfrm>
            <a:off x="1371600" y="2286000"/>
            <a:ext cx="9601200" cy="581025"/>
          </a:xfrm>
        </p:spPr>
        <p:txBody>
          <a:bodyPr/>
          <a:lstStyle/>
          <a:p>
            <a:r>
              <a:rPr lang="en-US" dirty="0">
                <a:hlinkClick r:id="rId2"/>
              </a:rPr>
              <a:t>https://www.menti.com/aleuwqyo4kxx</a:t>
            </a:r>
            <a:endParaRPr lang="en-US" dirty="0"/>
          </a:p>
        </p:txBody>
      </p:sp>
      <p:pic>
        <p:nvPicPr>
          <p:cNvPr id="5" name="Picture 4">
            <a:extLst>
              <a:ext uri="{FF2B5EF4-FFF2-40B4-BE49-F238E27FC236}">
                <a16:creationId xmlns:a16="http://schemas.microsoft.com/office/drawing/2014/main" id="{6B4E3778-EB76-4E8C-AB04-622DD706ECC8}"/>
              </a:ext>
            </a:extLst>
          </p:cNvPr>
          <p:cNvPicPr>
            <a:picLocks noChangeAspect="1"/>
          </p:cNvPicPr>
          <p:nvPr/>
        </p:nvPicPr>
        <p:blipFill>
          <a:blip r:embed="rId3"/>
          <a:stretch>
            <a:fillRect/>
          </a:stretch>
        </p:blipFill>
        <p:spPr>
          <a:xfrm>
            <a:off x="4229100" y="2981325"/>
            <a:ext cx="3733799" cy="3733799"/>
          </a:xfrm>
          <a:prstGeom prst="rect">
            <a:avLst/>
          </a:prstGeom>
        </p:spPr>
      </p:pic>
    </p:spTree>
    <p:extLst>
      <p:ext uri="{BB962C8B-B14F-4D97-AF65-F5344CB8AC3E}">
        <p14:creationId xmlns:p14="http://schemas.microsoft.com/office/powerpoint/2010/main" val="1977338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F9CA-6DF2-4C97-A3B9-3C78F45FCDA7}"/>
              </a:ext>
            </a:extLst>
          </p:cNvPr>
          <p:cNvSpPr>
            <a:spLocks noGrp="1"/>
          </p:cNvSpPr>
          <p:nvPr>
            <p:ph type="title"/>
          </p:nvPr>
        </p:nvSpPr>
        <p:spPr/>
        <p:txBody>
          <a:bodyPr/>
          <a:lstStyle/>
          <a:p>
            <a:r>
              <a:rPr lang="en-US" dirty="0"/>
              <a:t>Rules of the game </a:t>
            </a:r>
            <a:r>
              <a:rPr lang="en-US" dirty="0">
                <a:sym typeface="Wingdings" panose="05000000000000000000" pitchFamily="2" charset="2"/>
              </a:rPr>
              <a:t></a:t>
            </a:r>
            <a:endParaRPr lang="en-US" dirty="0"/>
          </a:p>
        </p:txBody>
      </p:sp>
      <p:sp>
        <p:nvSpPr>
          <p:cNvPr id="3" name="Content Placeholder 2">
            <a:extLst>
              <a:ext uri="{FF2B5EF4-FFF2-40B4-BE49-F238E27FC236}">
                <a16:creationId xmlns:a16="http://schemas.microsoft.com/office/drawing/2014/main" id="{6D6D6288-3A16-464A-9384-8D212BC14656}"/>
              </a:ext>
            </a:extLst>
          </p:cNvPr>
          <p:cNvSpPr>
            <a:spLocks noGrp="1"/>
          </p:cNvSpPr>
          <p:nvPr>
            <p:ph idx="1"/>
          </p:nvPr>
        </p:nvSpPr>
        <p:spPr>
          <a:xfrm>
            <a:off x="1371600" y="2285999"/>
            <a:ext cx="10629900" cy="4371975"/>
          </a:xfrm>
        </p:spPr>
        <p:txBody>
          <a:bodyPr>
            <a:normAutofit/>
          </a:bodyPr>
          <a:lstStyle/>
          <a:p>
            <a:r>
              <a:rPr lang="en-US" dirty="0"/>
              <a:t>Audience opinions are required for discussion, this is not one-way lecture</a:t>
            </a:r>
          </a:p>
          <a:p>
            <a:r>
              <a:rPr lang="en-US" dirty="0"/>
              <a:t>Discussion is promoted, but lets keep it civil</a:t>
            </a:r>
          </a:p>
          <a:p>
            <a:r>
              <a:rPr lang="en-US" dirty="0"/>
              <a:t>This is a lecture about managers, but part of toxic environments lies on employees, from multiple aspects…this is for another discussion – equally important topic</a:t>
            </a:r>
          </a:p>
          <a:p>
            <a:r>
              <a:rPr lang="en-US" dirty="0"/>
              <a:t>We are not limited by time, and schedule is flexible</a:t>
            </a:r>
          </a:p>
          <a:p>
            <a:r>
              <a:rPr lang="en-US" dirty="0"/>
              <a:t>I propose Chatham House rules – we can publicly say what was discussed, without revealing identity of contributing or referenced individuals</a:t>
            </a:r>
          </a:p>
          <a:p>
            <a:r>
              <a:rPr lang="en-US" dirty="0"/>
              <a:t>Toxic management is deeply emotional topic, with lots of psychology and culture awareness</a:t>
            </a:r>
          </a:p>
          <a:p>
            <a:pPr lvl="1"/>
            <a:r>
              <a:rPr lang="en-US" dirty="0"/>
              <a:t>Making quick judgements about people can lead to wrong conclusions</a:t>
            </a:r>
          </a:p>
          <a:p>
            <a:endParaRPr lang="en-US" dirty="0"/>
          </a:p>
          <a:p>
            <a:endParaRPr lang="en-US" dirty="0"/>
          </a:p>
        </p:txBody>
      </p:sp>
    </p:spTree>
    <p:extLst>
      <p:ext uri="{BB962C8B-B14F-4D97-AF65-F5344CB8AC3E}">
        <p14:creationId xmlns:p14="http://schemas.microsoft.com/office/powerpoint/2010/main" val="101357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0FA0-4E1B-4570-B6D5-EED326BEA95D}"/>
              </a:ext>
            </a:extLst>
          </p:cNvPr>
          <p:cNvSpPr>
            <a:spLocks noGrp="1"/>
          </p:cNvSpPr>
          <p:nvPr>
            <p:ph type="title"/>
          </p:nvPr>
        </p:nvSpPr>
        <p:spPr/>
        <p:txBody>
          <a:bodyPr/>
          <a:lstStyle/>
          <a:p>
            <a:r>
              <a:rPr lang="en-US" dirty="0"/>
              <a:t>Further reading</a:t>
            </a:r>
          </a:p>
        </p:txBody>
      </p:sp>
      <p:sp>
        <p:nvSpPr>
          <p:cNvPr id="3" name="Content Placeholder 2">
            <a:extLst>
              <a:ext uri="{FF2B5EF4-FFF2-40B4-BE49-F238E27FC236}">
                <a16:creationId xmlns:a16="http://schemas.microsoft.com/office/drawing/2014/main" id="{62195245-5EC6-4D82-967B-5EDF6394910C}"/>
              </a:ext>
            </a:extLst>
          </p:cNvPr>
          <p:cNvSpPr>
            <a:spLocks noGrp="1"/>
          </p:cNvSpPr>
          <p:nvPr>
            <p:ph idx="1"/>
          </p:nvPr>
        </p:nvSpPr>
        <p:spPr>
          <a:xfrm>
            <a:off x="1202919" y="2011680"/>
            <a:ext cx="6388506" cy="4622584"/>
          </a:xfrm>
        </p:spPr>
        <p:txBody>
          <a:bodyPr>
            <a:normAutofit fontScale="92500" lnSpcReduction="20000"/>
          </a:bodyPr>
          <a:lstStyle/>
          <a:p>
            <a:r>
              <a:rPr lang="en-US" dirty="0"/>
              <a:t>Simon Sinek ( most videos </a:t>
            </a:r>
            <a:r>
              <a:rPr lang="en-US" dirty="0">
                <a:sym typeface="Wingdings" panose="05000000000000000000" pitchFamily="2" charset="2"/>
              </a:rPr>
              <a:t> )</a:t>
            </a:r>
          </a:p>
          <a:p>
            <a:r>
              <a:rPr lang="en-US" dirty="0"/>
              <a:t>Gary Chapman, Paul White - Rising Above a Toxic Workplace - Taking Care of  Yourself in an Unhealthy Environment</a:t>
            </a:r>
          </a:p>
          <a:p>
            <a:r>
              <a:rPr lang="en-US" dirty="0"/>
              <a:t>Kusy Mitchell, Holloway Elizabeth - Toxic workplace! - Managing toxic personalities and their systems of power</a:t>
            </a:r>
          </a:p>
          <a:p>
            <a:r>
              <a:rPr lang="en-US" dirty="0"/>
              <a:t>Lynne Curry - Beating the Workplace Bully - A Tactical Guide to Taking Charge</a:t>
            </a:r>
          </a:p>
          <a:p>
            <a:r>
              <a:rPr lang="en-US" dirty="0"/>
              <a:t>Robert I. Sutton - The No Asshole Rule - Building a Civilized Workplace and Surviving One That Isn’t</a:t>
            </a:r>
          </a:p>
          <a:p>
            <a:r>
              <a:rPr lang="en-US" dirty="0"/>
              <a:t>Susan Forward, Donna Frazier - Emotional Blackmail - When the People in Your Life Use Fear, Obligation, and Guilt to Manipulate You</a:t>
            </a:r>
          </a:p>
          <a:p>
            <a:r>
              <a:rPr lang="en-US" dirty="0"/>
              <a:t>Roy H. Lubit - Coping with Toxic Managers, Subordinates ... and Other Difficult People</a:t>
            </a:r>
          </a:p>
        </p:txBody>
      </p:sp>
      <p:pic>
        <p:nvPicPr>
          <p:cNvPr id="4" name="Picture 3">
            <a:extLst>
              <a:ext uri="{FF2B5EF4-FFF2-40B4-BE49-F238E27FC236}">
                <a16:creationId xmlns:a16="http://schemas.microsoft.com/office/drawing/2014/main" id="{55AF3337-8147-46D2-872F-7892EE6BD7AA}"/>
              </a:ext>
            </a:extLst>
          </p:cNvPr>
          <p:cNvPicPr>
            <a:picLocks noChangeAspect="1"/>
          </p:cNvPicPr>
          <p:nvPr/>
        </p:nvPicPr>
        <p:blipFill>
          <a:blip r:embed="rId2"/>
          <a:stretch>
            <a:fillRect/>
          </a:stretch>
        </p:blipFill>
        <p:spPr>
          <a:xfrm>
            <a:off x="7892941" y="1539753"/>
            <a:ext cx="4216617" cy="4730993"/>
          </a:xfrm>
          <a:prstGeom prst="rect">
            <a:avLst/>
          </a:prstGeom>
        </p:spPr>
      </p:pic>
    </p:spTree>
    <p:extLst>
      <p:ext uri="{BB962C8B-B14F-4D97-AF65-F5344CB8AC3E}">
        <p14:creationId xmlns:p14="http://schemas.microsoft.com/office/powerpoint/2010/main" val="155922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0FA0-4E1B-4570-B6D5-EED326BEA95D}"/>
              </a:ext>
            </a:extLst>
          </p:cNvPr>
          <p:cNvSpPr>
            <a:spLocks noGrp="1"/>
          </p:cNvSpPr>
          <p:nvPr>
            <p:ph type="title"/>
          </p:nvPr>
        </p:nvSpPr>
        <p:spPr/>
        <p:txBody>
          <a:bodyPr/>
          <a:lstStyle/>
          <a:p>
            <a:r>
              <a:rPr lang="en-US" dirty="0"/>
              <a:t>Final thoughts</a:t>
            </a:r>
          </a:p>
        </p:txBody>
      </p:sp>
      <p:pic>
        <p:nvPicPr>
          <p:cNvPr id="7" name="Picture 6">
            <a:extLst>
              <a:ext uri="{FF2B5EF4-FFF2-40B4-BE49-F238E27FC236}">
                <a16:creationId xmlns:a16="http://schemas.microsoft.com/office/drawing/2014/main" id="{958BFE67-BF5C-491D-A50F-72F928403C3A}"/>
              </a:ext>
            </a:extLst>
          </p:cNvPr>
          <p:cNvPicPr>
            <a:picLocks noChangeAspect="1"/>
          </p:cNvPicPr>
          <p:nvPr/>
        </p:nvPicPr>
        <p:blipFill>
          <a:blip r:embed="rId2"/>
          <a:stretch>
            <a:fillRect/>
          </a:stretch>
        </p:blipFill>
        <p:spPr>
          <a:xfrm>
            <a:off x="1752602" y="1638299"/>
            <a:ext cx="4076700" cy="5095875"/>
          </a:xfrm>
          <a:prstGeom prst="rect">
            <a:avLst/>
          </a:prstGeom>
        </p:spPr>
      </p:pic>
      <p:pic>
        <p:nvPicPr>
          <p:cNvPr id="9" name="Picture 8">
            <a:extLst>
              <a:ext uri="{FF2B5EF4-FFF2-40B4-BE49-F238E27FC236}">
                <a16:creationId xmlns:a16="http://schemas.microsoft.com/office/drawing/2014/main" id="{7EBAA07A-C01E-40F0-927D-E48BD6DFB944}"/>
              </a:ext>
            </a:extLst>
          </p:cNvPr>
          <p:cNvPicPr>
            <a:picLocks noChangeAspect="1"/>
          </p:cNvPicPr>
          <p:nvPr/>
        </p:nvPicPr>
        <p:blipFill>
          <a:blip r:embed="rId3"/>
          <a:stretch>
            <a:fillRect/>
          </a:stretch>
        </p:blipFill>
        <p:spPr>
          <a:xfrm>
            <a:off x="6362699" y="1638299"/>
            <a:ext cx="5048251" cy="5048251"/>
          </a:xfrm>
          <a:prstGeom prst="rect">
            <a:avLst/>
          </a:prstGeom>
        </p:spPr>
      </p:pic>
    </p:spTree>
    <p:extLst>
      <p:ext uri="{BB962C8B-B14F-4D97-AF65-F5344CB8AC3E}">
        <p14:creationId xmlns:p14="http://schemas.microsoft.com/office/powerpoint/2010/main" val="431052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DA9C-8DBE-4C1F-B426-03F133D9DF2F}"/>
              </a:ext>
            </a:extLst>
          </p:cNvPr>
          <p:cNvSpPr>
            <a:spLocks noGrp="1"/>
          </p:cNvSpPr>
          <p:nvPr>
            <p:ph type="title"/>
          </p:nvPr>
        </p:nvSpPr>
        <p:spPr/>
        <p:txBody>
          <a:bodyPr/>
          <a:lstStyle/>
          <a:p>
            <a:r>
              <a:rPr lang="en-US" dirty="0"/>
              <a:t>Discussion, Q&amp;A</a:t>
            </a:r>
          </a:p>
        </p:txBody>
      </p:sp>
      <p:sp>
        <p:nvSpPr>
          <p:cNvPr id="3" name="Content Placeholder 2">
            <a:extLst>
              <a:ext uri="{FF2B5EF4-FFF2-40B4-BE49-F238E27FC236}">
                <a16:creationId xmlns:a16="http://schemas.microsoft.com/office/drawing/2014/main" id="{05DF01C4-60B5-4CCF-9651-86FBC7FD55ED}"/>
              </a:ext>
            </a:extLst>
          </p:cNvPr>
          <p:cNvSpPr>
            <a:spLocks noGrp="1"/>
          </p:cNvSpPr>
          <p:nvPr>
            <p:ph idx="1"/>
          </p:nvPr>
        </p:nvSpPr>
        <p:spPr>
          <a:xfrm>
            <a:off x="1371600" y="2286000"/>
            <a:ext cx="6191250" cy="3581400"/>
          </a:xfrm>
        </p:spPr>
        <p:txBody>
          <a:bodyPr>
            <a:normAutofit/>
          </a:bodyPr>
          <a:lstStyle/>
          <a:p>
            <a:endParaRPr lang="en-US" dirty="0"/>
          </a:p>
          <a:p>
            <a:r>
              <a:rPr lang="en-US" dirty="0"/>
              <a:t>Contacts:</a:t>
            </a:r>
          </a:p>
          <a:p>
            <a:pPr lvl="1"/>
            <a:r>
              <a:rPr lang="en-US" dirty="0">
                <a:hlinkClick r:id="rId2"/>
              </a:rPr>
              <a:t>https://at.linkedin.com/in/josipsaban</a:t>
            </a:r>
            <a:endParaRPr lang="en-US" dirty="0"/>
          </a:p>
          <a:p>
            <a:pPr lvl="1"/>
            <a:r>
              <a:rPr lang="en-US" dirty="0">
                <a:hlinkClick r:id="rId3"/>
              </a:rPr>
              <a:t>josip.saban@meridian-data.hr</a:t>
            </a:r>
            <a:r>
              <a:rPr lang="en-US" dirty="0"/>
              <a:t> </a:t>
            </a:r>
          </a:p>
          <a:p>
            <a:pPr lvl="1"/>
            <a:endParaRPr lang="en-US" dirty="0"/>
          </a:p>
          <a:p>
            <a:r>
              <a:rPr lang="en-US" dirty="0"/>
              <a:t>Let’s do coffee later, and maybe think about coming to my Snowflake lecture tomorrow </a:t>
            </a:r>
            <a:r>
              <a:rPr lang="en-US" dirty="0">
                <a:sym typeface="Wingdings" panose="05000000000000000000" pitchFamily="2" charset="2"/>
              </a:rPr>
              <a:t></a:t>
            </a:r>
            <a:endParaRPr lang="en-US" dirty="0"/>
          </a:p>
          <a:p>
            <a:pPr lvl="1"/>
            <a:endParaRPr lang="en-US" dirty="0"/>
          </a:p>
        </p:txBody>
      </p:sp>
      <p:pic>
        <p:nvPicPr>
          <p:cNvPr id="4" name="Picture 3">
            <a:extLst>
              <a:ext uri="{FF2B5EF4-FFF2-40B4-BE49-F238E27FC236}">
                <a16:creationId xmlns:a16="http://schemas.microsoft.com/office/drawing/2014/main" id="{0FE54839-9A08-42F1-B3BB-03433893E25A}"/>
              </a:ext>
            </a:extLst>
          </p:cNvPr>
          <p:cNvPicPr>
            <a:picLocks noChangeAspect="1"/>
          </p:cNvPicPr>
          <p:nvPr/>
        </p:nvPicPr>
        <p:blipFill>
          <a:blip r:embed="rId4"/>
          <a:stretch>
            <a:fillRect/>
          </a:stretch>
        </p:blipFill>
        <p:spPr>
          <a:xfrm>
            <a:off x="7826268" y="2006483"/>
            <a:ext cx="4140413" cy="4559534"/>
          </a:xfrm>
          <a:prstGeom prst="rect">
            <a:avLst/>
          </a:prstGeom>
        </p:spPr>
      </p:pic>
    </p:spTree>
    <p:extLst>
      <p:ext uri="{BB962C8B-B14F-4D97-AF65-F5344CB8AC3E}">
        <p14:creationId xmlns:p14="http://schemas.microsoft.com/office/powerpoint/2010/main" val="526755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F9CA-6DF2-4C97-A3B9-3C78F45FCDA7}"/>
              </a:ext>
            </a:extLst>
          </p:cNvPr>
          <p:cNvSpPr>
            <a:spLocks noGrp="1"/>
          </p:cNvSpPr>
          <p:nvPr>
            <p:ph type="title"/>
          </p:nvPr>
        </p:nvSpPr>
        <p:spPr/>
        <p:txBody>
          <a:bodyPr/>
          <a:lstStyle/>
          <a:p>
            <a:r>
              <a:rPr lang="en-US" dirty="0"/>
              <a:t>What is this all about?</a:t>
            </a:r>
          </a:p>
        </p:txBody>
      </p:sp>
      <p:pic>
        <p:nvPicPr>
          <p:cNvPr id="1026" name="Picture 2" descr="text, whiteboard">
            <a:extLst>
              <a:ext uri="{FF2B5EF4-FFF2-40B4-BE49-F238E27FC236}">
                <a16:creationId xmlns:a16="http://schemas.microsoft.com/office/drawing/2014/main" id="{457EB74E-674D-43FD-AD6B-42863C1B1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069" y="1460649"/>
            <a:ext cx="5380262" cy="513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557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F9CA-6DF2-4C97-A3B9-3C78F45FCDA7}"/>
              </a:ext>
            </a:extLst>
          </p:cNvPr>
          <p:cNvSpPr>
            <a:spLocks noGrp="1"/>
          </p:cNvSpPr>
          <p:nvPr>
            <p:ph type="title"/>
          </p:nvPr>
        </p:nvSpPr>
        <p:spPr/>
        <p:txBody>
          <a:bodyPr/>
          <a:lstStyle/>
          <a:p>
            <a:r>
              <a:rPr lang="en-US" dirty="0"/>
              <a:t>What is this all about…in words</a:t>
            </a:r>
          </a:p>
        </p:txBody>
      </p:sp>
      <p:sp>
        <p:nvSpPr>
          <p:cNvPr id="4" name="Content Placeholder 2">
            <a:extLst>
              <a:ext uri="{FF2B5EF4-FFF2-40B4-BE49-F238E27FC236}">
                <a16:creationId xmlns:a16="http://schemas.microsoft.com/office/drawing/2014/main" id="{56BC4880-2EAC-47FC-85BA-A55AF346BD34}"/>
              </a:ext>
            </a:extLst>
          </p:cNvPr>
          <p:cNvSpPr>
            <a:spLocks noGrp="1"/>
          </p:cNvSpPr>
          <p:nvPr>
            <p:ph idx="1"/>
          </p:nvPr>
        </p:nvSpPr>
        <p:spPr>
          <a:xfrm>
            <a:off x="771525" y="2814968"/>
            <a:ext cx="7867650" cy="2740543"/>
          </a:xfrm>
        </p:spPr>
        <p:txBody>
          <a:bodyPr>
            <a:normAutofit/>
          </a:bodyPr>
          <a:lstStyle/>
          <a:p>
            <a:r>
              <a:rPr lang="en-US" dirty="0"/>
              <a:t>Pressure on good managers is much higher than on good engineers</a:t>
            </a:r>
          </a:p>
          <a:p>
            <a:pPr lvl="1"/>
            <a:r>
              <a:rPr lang="en-US" dirty="0"/>
              <a:t>People are more complex entities than technologies</a:t>
            </a:r>
          </a:p>
          <a:p>
            <a:r>
              <a:rPr lang="en-US" dirty="0"/>
              <a:t>When you want to evaluate your manager, you need to find out one crucial peace of information:</a:t>
            </a:r>
          </a:p>
          <a:p>
            <a:pPr lvl="1"/>
            <a:r>
              <a:rPr lang="en-US" dirty="0"/>
              <a:t>How did he get his current position?</a:t>
            </a:r>
          </a:p>
        </p:txBody>
      </p:sp>
      <p:pic>
        <p:nvPicPr>
          <p:cNvPr id="5" name="Picture 4">
            <a:extLst>
              <a:ext uri="{FF2B5EF4-FFF2-40B4-BE49-F238E27FC236}">
                <a16:creationId xmlns:a16="http://schemas.microsoft.com/office/drawing/2014/main" id="{5B562E4C-07FE-43B3-B6DA-F7DC45AFCA1C}"/>
              </a:ext>
            </a:extLst>
          </p:cNvPr>
          <p:cNvPicPr>
            <a:picLocks noChangeAspect="1"/>
          </p:cNvPicPr>
          <p:nvPr/>
        </p:nvPicPr>
        <p:blipFill>
          <a:blip r:embed="rId2"/>
          <a:stretch>
            <a:fillRect/>
          </a:stretch>
        </p:blipFill>
        <p:spPr>
          <a:xfrm>
            <a:off x="8639175" y="2443493"/>
            <a:ext cx="3438902" cy="2964950"/>
          </a:xfrm>
          <a:prstGeom prst="rect">
            <a:avLst/>
          </a:prstGeom>
        </p:spPr>
      </p:pic>
    </p:spTree>
    <p:extLst>
      <p:ext uri="{BB962C8B-B14F-4D97-AF65-F5344CB8AC3E}">
        <p14:creationId xmlns:p14="http://schemas.microsoft.com/office/powerpoint/2010/main" val="265222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F9CA-6DF2-4C97-A3B9-3C78F45FCDA7}"/>
              </a:ext>
            </a:extLst>
          </p:cNvPr>
          <p:cNvSpPr>
            <a:spLocks noGrp="1"/>
          </p:cNvSpPr>
          <p:nvPr>
            <p:ph type="title"/>
          </p:nvPr>
        </p:nvSpPr>
        <p:spPr>
          <a:xfrm>
            <a:off x="1295400" y="292396"/>
            <a:ext cx="9601200" cy="792126"/>
          </a:xfrm>
        </p:spPr>
        <p:txBody>
          <a:bodyPr/>
          <a:lstStyle/>
          <a:p>
            <a:r>
              <a:rPr lang="en-US" dirty="0"/>
              <a:t>What is this all about…in words</a:t>
            </a:r>
          </a:p>
        </p:txBody>
      </p:sp>
      <p:sp>
        <p:nvSpPr>
          <p:cNvPr id="4" name="Content Placeholder 2">
            <a:extLst>
              <a:ext uri="{FF2B5EF4-FFF2-40B4-BE49-F238E27FC236}">
                <a16:creationId xmlns:a16="http://schemas.microsoft.com/office/drawing/2014/main" id="{56BC4880-2EAC-47FC-85BA-A55AF346BD34}"/>
              </a:ext>
            </a:extLst>
          </p:cNvPr>
          <p:cNvSpPr>
            <a:spLocks noGrp="1"/>
          </p:cNvSpPr>
          <p:nvPr>
            <p:ph idx="1"/>
          </p:nvPr>
        </p:nvSpPr>
        <p:spPr>
          <a:xfrm>
            <a:off x="834210" y="1283991"/>
            <a:ext cx="11148239" cy="2647204"/>
          </a:xfrm>
        </p:spPr>
        <p:txBody>
          <a:bodyPr>
            <a:normAutofit/>
          </a:bodyPr>
          <a:lstStyle/>
          <a:p>
            <a:r>
              <a:rPr lang="en-US" dirty="0"/>
              <a:t>From answer to this question you learn a couple of things…</a:t>
            </a:r>
          </a:p>
          <a:p>
            <a:pPr lvl="1"/>
            <a:r>
              <a:rPr lang="en-US" dirty="0"/>
              <a:t>What is his professional background in current company and in IT profession</a:t>
            </a:r>
          </a:p>
          <a:p>
            <a:pPr lvl="1"/>
            <a:r>
              <a:rPr lang="en-US" dirty="0"/>
              <a:t>What brought him to the current role - does he have a track record or was he “recommended”</a:t>
            </a:r>
          </a:p>
          <a:p>
            <a:pPr lvl="1"/>
            <a:r>
              <a:rPr lang="en-US" dirty="0"/>
              <a:t>Why did he leave his last position and did he leave voluntarily</a:t>
            </a:r>
          </a:p>
          <a:p>
            <a:pPr lvl="1"/>
            <a:r>
              <a:rPr lang="en-US" dirty="0"/>
              <a:t>Who is his sponsor</a:t>
            </a:r>
          </a:p>
          <a:p>
            <a:pPr lvl="1"/>
            <a:r>
              <a:rPr lang="en-US" dirty="0"/>
              <a:t>And…you know who to ask for his references...this is a small market and relevant information is only a few chat messages away</a:t>
            </a:r>
          </a:p>
        </p:txBody>
      </p:sp>
      <p:pic>
        <p:nvPicPr>
          <p:cNvPr id="6" name="Picture 5">
            <a:extLst>
              <a:ext uri="{FF2B5EF4-FFF2-40B4-BE49-F238E27FC236}">
                <a16:creationId xmlns:a16="http://schemas.microsoft.com/office/drawing/2014/main" id="{0F8C3D02-7E24-4381-BB76-39FB8FF00548}"/>
              </a:ext>
            </a:extLst>
          </p:cNvPr>
          <p:cNvPicPr>
            <a:picLocks noChangeAspect="1"/>
          </p:cNvPicPr>
          <p:nvPr/>
        </p:nvPicPr>
        <p:blipFill>
          <a:blip r:embed="rId2"/>
          <a:stretch>
            <a:fillRect/>
          </a:stretch>
        </p:blipFill>
        <p:spPr>
          <a:xfrm>
            <a:off x="7231246" y="3671818"/>
            <a:ext cx="4751203" cy="3088011"/>
          </a:xfrm>
          <a:prstGeom prst="rect">
            <a:avLst/>
          </a:prstGeom>
        </p:spPr>
      </p:pic>
      <p:sp>
        <p:nvSpPr>
          <p:cNvPr id="5" name="Content Placeholder 2">
            <a:extLst>
              <a:ext uri="{FF2B5EF4-FFF2-40B4-BE49-F238E27FC236}">
                <a16:creationId xmlns:a16="http://schemas.microsoft.com/office/drawing/2014/main" id="{B5F442A3-A9D3-4472-8CE2-2AF2780B6DAC}"/>
              </a:ext>
            </a:extLst>
          </p:cNvPr>
          <p:cNvSpPr txBox="1">
            <a:spLocks/>
          </p:cNvSpPr>
          <p:nvPr/>
        </p:nvSpPr>
        <p:spPr>
          <a:xfrm>
            <a:off x="834210" y="4391245"/>
            <a:ext cx="6290490" cy="2261015"/>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Networking is key to everything</a:t>
            </a:r>
          </a:p>
          <a:p>
            <a:pPr lvl="1"/>
            <a:r>
              <a:rPr lang="en-US" dirty="0"/>
              <a:t>And when you find a proper person to ask, be sure to get clear message across</a:t>
            </a:r>
          </a:p>
          <a:p>
            <a:pPr lvl="1"/>
            <a:endParaRPr lang="en-US" dirty="0"/>
          </a:p>
          <a:p>
            <a:pPr marL="530352" lvl="1" indent="0">
              <a:buNone/>
            </a:pPr>
            <a:endParaRPr lang="en-US" dirty="0"/>
          </a:p>
          <a:p>
            <a:pPr marL="530352" lvl="1" indent="0" algn="r">
              <a:buNone/>
            </a:pPr>
            <a:r>
              <a:rPr lang="en-US" dirty="0"/>
              <a:t>Princess Bride, 1987</a:t>
            </a:r>
          </a:p>
          <a:p>
            <a:pPr lvl="1"/>
            <a:endParaRPr lang="en-US" dirty="0"/>
          </a:p>
        </p:txBody>
      </p:sp>
    </p:spTree>
    <p:extLst>
      <p:ext uri="{BB962C8B-B14F-4D97-AF65-F5344CB8AC3E}">
        <p14:creationId xmlns:p14="http://schemas.microsoft.com/office/powerpoint/2010/main" val="212030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04217-EA9D-4B42-B911-D6E0CB3834E4}"/>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76BF2AAF-B114-4FD2-A1FA-1804F6BC36CD}"/>
              </a:ext>
            </a:extLst>
          </p:cNvPr>
          <p:cNvSpPr>
            <a:spLocks noGrp="1"/>
          </p:cNvSpPr>
          <p:nvPr>
            <p:ph idx="1"/>
          </p:nvPr>
        </p:nvSpPr>
        <p:spPr>
          <a:xfrm>
            <a:off x="1371599" y="1885949"/>
            <a:ext cx="10715625" cy="4867275"/>
          </a:xfrm>
        </p:spPr>
        <p:txBody>
          <a:bodyPr>
            <a:normAutofit lnSpcReduction="10000"/>
          </a:bodyPr>
          <a:lstStyle/>
          <a:p>
            <a:r>
              <a:rPr lang="en-US" dirty="0"/>
              <a:t>I usually hold technical lectures – but this topic is too important to be ignored</a:t>
            </a:r>
          </a:p>
          <a:p>
            <a:pPr lvl="1"/>
            <a:r>
              <a:rPr lang="en-US" dirty="0"/>
              <a:t>This lecture is based on my experiences with one extremely toxic manager, mentioned in my correspondence as John Knucklehead, that degraded highly efficient team and still presents strong reputational risk to the company that, unfortunately, still employs him</a:t>
            </a:r>
          </a:p>
          <a:p>
            <a:pPr lvl="1"/>
            <a:r>
              <a:rPr lang="en-US" dirty="0"/>
              <a:t>Part of blame takes assigned HR partner, which avoided his responsibility to act, that I call Mr. Invisible, in fear of his position and career, who failed by not acting</a:t>
            </a:r>
          </a:p>
          <a:p>
            <a:pPr lvl="1"/>
            <a:endParaRPr lang="en-US" dirty="0"/>
          </a:p>
          <a:p>
            <a:r>
              <a:rPr lang="en-US" dirty="0"/>
              <a:t>Most people are afraid to discuss this topic because they are afraid for their careers</a:t>
            </a:r>
          </a:p>
          <a:p>
            <a:r>
              <a:rPr lang="en-US" dirty="0"/>
              <a:t>We will talk about;</a:t>
            </a:r>
          </a:p>
          <a:p>
            <a:pPr lvl="1"/>
            <a:r>
              <a:rPr lang="en-US" dirty="0"/>
              <a:t>What is and what is not toxic management </a:t>
            </a:r>
          </a:p>
          <a:p>
            <a:pPr lvl="1"/>
            <a:r>
              <a:rPr lang="en-US" dirty="0"/>
              <a:t>What are impacts to people, teams and companies</a:t>
            </a:r>
          </a:p>
          <a:p>
            <a:pPr lvl="1"/>
            <a:r>
              <a:rPr lang="en-US" dirty="0"/>
              <a:t>How do we recognize early signs and how we properly react on them</a:t>
            </a:r>
          </a:p>
          <a:p>
            <a:pPr lvl="1"/>
            <a:r>
              <a:rPr lang="en-US" dirty="0"/>
              <a:t>How to help such people</a:t>
            </a:r>
          </a:p>
          <a:p>
            <a:pPr lvl="1"/>
            <a:r>
              <a:rPr lang="en-US" dirty="0"/>
              <a:t>What we do if the person, even with our best efforts, doesn’t change</a:t>
            </a:r>
          </a:p>
        </p:txBody>
      </p:sp>
    </p:spTree>
    <p:extLst>
      <p:ext uri="{BB962C8B-B14F-4D97-AF65-F5344CB8AC3E}">
        <p14:creationId xmlns:p14="http://schemas.microsoft.com/office/powerpoint/2010/main" val="392222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04217-EA9D-4B42-B911-D6E0CB3834E4}"/>
              </a:ext>
            </a:extLst>
          </p:cNvPr>
          <p:cNvSpPr>
            <a:spLocks noGrp="1"/>
          </p:cNvSpPr>
          <p:nvPr>
            <p:ph type="title"/>
          </p:nvPr>
        </p:nvSpPr>
        <p:spPr/>
        <p:txBody>
          <a:bodyPr/>
          <a:lstStyle/>
          <a:p>
            <a:r>
              <a:rPr lang="en-US" dirty="0"/>
              <a:t>What is in for you</a:t>
            </a:r>
          </a:p>
        </p:txBody>
      </p:sp>
      <p:sp>
        <p:nvSpPr>
          <p:cNvPr id="3" name="Content Placeholder 2">
            <a:extLst>
              <a:ext uri="{FF2B5EF4-FFF2-40B4-BE49-F238E27FC236}">
                <a16:creationId xmlns:a16="http://schemas.microsoft.com/office/drawing/2014/main" id="{76BF2AAF-B114-4FD2-A1FA-1804F6BC36CD}"/>
              </a:ext>
            </a:extLst>
          </p:cNvPr>
          <p:cNvSpPr>
            <a:spLocks noGrp="1"/>
          </p:cNvSpPr>
          <p:nvPr>
            <p:ph idx="1"/>
          </p:nvPr>
        </p:nvSpPr>
        <p:spPr>
          <a:xfrm>
            <a:off x="1371600" y="2286000"/>
            <a:ext cx="7559040" cy="3456432"/>
          </a:xfrm>
        </p:spPr>
        <p:txBody>
          <a:bodyPr>
            <a:normAutofit/>
          </a:bodyPr>
          <a:lstStyle/>
          <a:p>
            <a:r>
              <a:rPr lang="en-US" dirty="0"/>
              <a:t>Deeper understanding of the subject</a:t>
            </a:r>
          </a:p>
          <a:p>
            <a:r>
              <a:rPr lang="en-US" dirty="0"/>
              <a:t>Learn how to recognize symptoms </a:t>
            </a:r>
          </a:p>
          <a:p>
            <a:r>
              <a:rPr lang="en-US" dirty="0"/>
              <a:t>Learn available strategies to deal with toxic managers</a:t>
            </a:r>
          </a:p>
          <a:p>
            <a:r>
              <a:rPr lang="en-US" dirty="0"/>
              <a:t>Increase self-confidence and your sense of self-worth</a:t>
            </a:r>
          </a:p>
          <a:p>
            <a:endParaRPr lang="en-US" dirty="0"/>
          </a:p>
          <a:p>
            <a:r>
              <a:rPr lang="en-US" dirty="0"/>
              <a:t>Initial understanding from the best – Simon Sinek: “Performance VS Trust”</a:t>
            </a:r>
          </a:p>
          <a:p>
            <a:pPr lvl="1"/>
            <a:r>
              <a:rPr lang="en-US" dirty="0">
                <a:hlinkClick r:id="rId2"/>
              </a:rPr>
              <a:t>https://www.youtube.com/watch?v=kJdXjtSnZTI</a:t>
            </a:r>
            <a:r>
              <a:rPr lang="en-US" dirty="0"/>
              <a:t> </a:t>
            </a:r>
          </a:p>
          <a:p>
            <a:endParaRPr lang="en-US" dirty="0"/>
          </a:p>
          <a:p>
            <a:endParaRPr lang="en-US" dirty="0"/>
          </a:p>
        </p:txBody>
      </p:sp>
      <p:pic>
        <p:nvPicPr>
          <p:cNvPr id="5" name="Picture 2" descr="No alternative text description for this image">
            <a:extLst>
              <a:ext uri="{FF2B5EF4-FFF2-40B4-BE49-F238E27FC236}">
                <a16:creationId xmlns:a16="http://schemas.microsoft.com/office/drawing/2014/main" id="{310B27C8-878E-4329-9390-F1095A48D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7156" y="2247276"/>
            <a:ext cx="2782111" cy="353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27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D9A38F-9A2C-42E5-9013-4C4B1FFCB4F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07ECF6D8-9EA4-45A1-AFEB-B7C326AF08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45FB24-BEC6-4D44-888B-84AEBBA2DC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Crop design</Template>
  <TotalTime>712</TotalTime>
  <Words>3966</Words>
  <Application>Microsoft Office PowerPoint</Application>
  <PresentationFormat>Widescreen</PresentationFormat>
  <Paragraphs>332</Paragraphs>
  <Slides>42</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Franklin Gothic Book</vt:lpstr>
      <vt:lpstr>Montserrat</vt:lpstr>
      <vt:lpstr>Crop</vt:lpstr>
      <vt:lpstr>Toxic management</vt:lpstr>
      <vt:lpstr>About me</vt:lpstr>
      <vt:lpstr>My experience in the area</vt:lpstr>
      <vt:lpstr>Rules of the game </vt:lpstr>
      <vt:lpstr>What is this all about?</vt:lpstr>
      <vt:lpstr>What is this all about…in words</vt:lpstr>
      <vt:lpstr>What is this all about…in words</vt:lpstr>
      <vt:lpstr>Motivation</vt:lpstr>
      <vt:lpstr>What is in for you</vt:lpstr>
      <vt:lpstr>What do we do</vt:lpstr>
      <vt:lpstr>What is and what is not toxic management </vt:lpstr>
      <vt:lpstr>Some initial reading recommendations</vt:lpstr>
      <vt:lpstr>What is and what is not toxic management </vt:lpstr>
      <vt:lpstr>Workshop one – recognize signs of toxic managers and environments</vt:lpstr>
      <vt:lpstr>Workshop one – recognize signs of toxic managers and environments</vt:lpstr>
      <vt:lpstr>After workshop one - recommended reading</vt:lpstr>
      <vt:lpstr>Emotional blackmail </vt:lpstr>
      <vt:lpstr>When we ignore problems…they don’t go away</vt:lpstr>
      <vt:lpstr>Workshop two – emotional blackmail </vt:lpstr>
      <vt:lpstr>Workshop two – emotional blackmail </vt:lpstr>
      <vt:lpstr>Toxic management characteristics</vt:lpstr>
      <vt:lpstr>Targets of toxic managers</vt:lpstr>
      <vt:lpstr>Targets of toxic managers</vt:lpstr>
      <vt:lpstr>Targets of toxic managers</vt:lpstr>
      <vt:lpstr>Workshop three – targets of toxic managers</vt:lpstr>
      <vt:lpstr>Workshop three – targets of toxic managers</vt:lpstr>
      <vt:lpstr>Workshop three – targets of toxic managers</vt:lpstr>
      <vt:lpstr>Workshop three – targets of toxic managers</vt:lpstr>
      <vt:lpstr>Characteristics of toxic managers</vt:lpstr>
      <vt:lpstr>Characteristics of toxic managers</vt:lpstr>
      <vt:lpstr>Characteristics of toxic managers</vt:lpstr>
      <vt:lpstr>Workshop four – detect toxic manager </vt:lpstr>
      <vt:lpstr>What can we do?</vt:lpstr>
      <vt:lpstr>What can we do?</vt:lpstr>
      <vt:lpstr>What can we do?</vt:lpstr>
      <vt:lpstr>Workshop five – confronting toxicity</vt:lpstr>
      <vt:lpstr>Workshop five – confronting toxicity</vt:lpstr>
      <vt:lpstr>Workshop five – confronting toxicity</vt:lpstr>
      <vt:lpstr>Quick survey</vt:lpstr>
      <vt:lpstr>Further reading</vt:lpstr>
      <vt:lpstr>Final thoughts</vt:lpstr>
      <vt:lpstr>Discussion, 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Toxic management</dc:title>
  <dc:creator>Josip Saban</dc:creator>
  <cp:lastModifiedBy>Josip Saban</cp:lastModifiedBy>
  <cp:revision>340</cp:revision>
  <dcterms:created xsi:type="dcterms:W3CDTF">2023-03-24T23:37:50Z</dcterms:created>
  <dcterms:modified xsi:type="dcterms:W3CDTF">2023-09-01T11:00:23Z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