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6"/>
  </p:notesMasterIdLst>
  <p:sldIdLst>
    <p:sldId id="298" r:id="rId5"/>
    <p:sldId id="306" r:id="rId6"/>
    <p:sldId id="308" r:id="rId7"/>
    <p:sldId id="309" r:id="rId8"/>
    <p:sldId id="507" r:id="rId9"/>
    <p:sldId id="351" r:id="rId10"/>
    <p:sldId id="307" r:id="rId11"/>
    <p:sldId id="310" r:id="rId12"/>
    <p:sldId id="311" r:id="rId13"/>
    <p:sldId id="312" r:id="rId14"/>
    <p:sldId id="262" r:id="rId15"/>
    <p:sldId id="263" r:id="rId16"/>
    <p:sldId id="314" r:id="rId17"/>
    <p:sldId id="313" r:id="rId18"/>
    <p:sldId id="315" r:id="rId19"/>
    <p:sldId id="316" r:id="rId20"/>
    <p:sldId id="317" r:id="rId21"/>
    <p:sldId id="319" r:id="rId22"/>
    <p:sldId id="318" r:id="rId23"/>
    <p:sldId id="320" r:id="rId24"/>
    <p:sldId id="321" r:id="rId25"/>
    <p:sldId id="322" r:id="rId26"/>
    <p:sldId id="323" r:id="rId27"/>
    <p:sldId id="325" r:id="rId28"/>
    <p:sldId id="326" r:id="rId29"/>
    <p:sldId id="324" r:id="rId30"/>
    <p:sldId id="358" r:id="rId31"/>
    <p:sldId id="327" r:id="rId32"/>
    <p:sldId id="357" r:id="rId33"/>
    <p:sldId id="328" r:id="rId34"/>
    <p:sldId id="329" r:id="rId35"/>
    <p:sldId id="330" r:id="rId36"/>
    <p:sldId id="331" r:id="rId37"/>
    <p:sldId id="332" r:id="rId38"/>
    <p:sldId id="333" r:id="rId39"/>
    <p:sldId id="334" r:id="rId40"/>
    <p:sldId id="335" r:id="rId41"/>
    <p:sldId id="336" r:id="rId42"/>
    <p:sldId id="337" r:id="rId43"/>
    <p:sldId id="338" r:id="rId44"/>
    <p:sldId id="343" r:id="rId45"/>
    <p:sldId id="340" r:id="rId46"/>
    <p:sldId id="341" r:id="rId47"/>
    <p:sldId id="342" r:id="rId48"/>
    <p:sldId id="339" r:id="rId49"/>
    <p:sldId id="346" r:id="rId50"/>
    <p:sldId id="344" r:id="rId51"/>
    <p:sldId id="345" r:id="rId52"/>
    <p:sldId id="347" r:id="rId53"/>
    <p:sldId id="348" r:id="rId54"/>
    <p:sldId id="349" r:id="rId55"/>
    <p:sldId id="350" r:id="rId56"/>
    <p:sldId id="352" r:id="rId57"/>
    <p:sldId id="353" r:id="rId58"/>
    <p:sldId id="491" r:id="rId59"/>
    <p:sldId id="490" r:id="rId60"/>
    <p:sldId id="489" r:id="rId61"/>
    <p:sldId id="492" r:id="rId62"/>
    <p:sldId id="493" r:id="rId63"/>
    <p:sldId id="494" r:id="rId64"/>
    <p:sldId id="498" r:id="rId65"/>
    <p:sldId id="495" r:id="rId66"/>
    <p:sldId id="500" r:id="rId67"/>
    <p:sldId id="499" r:id="rId68"/>
    <p:sldId id="502" r:id="rId69"/>
    <p:sldId id="503" r:id="rId70"/>
    <p:sldId id="496" r:id="rId71"/>
    <p:sldId id="504" r:id="rId72"/>
    <p:sldId id="355" r:id="rId73"/>
    <p:sldId id="356" r:id="rId74"/>
    <p:sldId id="50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9" autoAdjust="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908AE2-2E27-4101-A196-2BEBECC10678}"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2422348E-EAB0-40A8-8D75-A5EA33F6A6D6}">
      <dgm:prSet phldrT="[Text]"/>
      <dgm:spPr/>
      <dgm:t>
        <a:bodyPr/>
        <a:lstStyle/>
        <a:p>
          <a:r>
            <a:rPr lang="en-US" dirty="0"/>
            <a:t>INTRODUCTION</a:t>
          </a:r>
        </a:p>
      </dgm:t>
    </dgm:pt>
    <dgm:pt modelId="{ADE8A7F5-7922-4151-B00C-4A04F64F9D56}" type="parTrans" cxnId="{1D2D5F26-FAFD-47CD-AD67-6157FC1319B4}">
      <dgm:prSet/>
      <dgm:spPr/>
      <dgm:t>
        <a:bodyPr/>
        <a:lstStyle/>
        <a:p>
          <a:endParaRPr lang="en-US"/>
        </a:p>
      </dgm:t>
    </dgm:pt>
    <dgm:pt modelId="{EB6AAD6B-7188-4EC3-AC43-425B5BEA277D}" type="sibTrans" cxnId="{1D2D5F26-FAFD-47CD-AD67-6157FC1319B4}">
      <dgm:prSet/>
      <dgm:spPr/>
      <dgm:t>
        <a:bodyPr/>
        <a:lstStyle/>
        <a:p>
          <a:endParaRPr lang="en-US"/>
        </a:p>
      </dgm:t>
    </dgm:pt>
    <dgm:pt modelId="{7F121900-6056-4FB5-BD58-E8E02340892A}">
      <dgm:prSet phldrT="[Text]"/>
      <dgm:spPr/>
      <dgm:t>
        <a:bodyPr/>
        <a:lstStyle/>
        <a:p>
          <a:r>
            <a:rPr lang="en-US" b="0" cap="all" spc="150" dirty="0">
              <a:solidFill>
                <a:schemeClr val="lt1"/>
              </a:solidFill>
            </a:rPr>
            <a:t>Applied visualization</a:t>
          </a:r>
          <a:endParaRPr lang="en-US" dirty="0"/>
        </a:p>
      </dgm:t>
    </dgm:pt>
    <dgm:pt modelId="{616B6534-3ADF-4CBA-A0F0-36B8340B387B}" type="parTrans" cxnId="{F25662E8-CD6C-47C1-B9DD-2A1542149D15}">
      <dgm:prSet/>
      <dgm:spPr/>
      <dgm:t>
        <a:bodyPr/>
        <a:lstStyle/>
        <a:p>
          <a:endParaRPr lang="en-US"/>
        </a:p>
      </dgm:t>
    </dgm:pt>
    <dgm:pt modelId="{6E497BE5-BA57-4D7B-BC08-083E952E187B}" type="sibTrans" cxnId="{F25662E8-CD6C-47C1-B9DD-2A1542149D15}">
      <dgm:prSet/>
      <dgm:spPr/>
      <dgm:t>
        <a:bodyPr/>
        <a:lstStyle/>
        <a:p>
          <a:endParaRPr lang="en-US"/>
        </a:p>
      </dgm:t>
    </dgm:pt>
    <dgm:pt modelId="{4F33EB58-969C-4691-91A5-E5FA7F86E994}">
      <dgm:prSet phldrT="[Text]"/>
      <dgm:spPr/>
      <dgm:t>
        <a:bodyPr/>
        <a:lstStyle/>
        <a:p>
          <a:r>
            <a:rPr lang="en-US" dirty="0"/>
            <a:t>NEXT STEPS</a:t>
          </a:r>
        </a:p>
      </dgm:t>
    </dgm:pt>
    <dgm:pt modelId="{C7AE2948-DEFD-4D2F-B6D0-BCF6BF93B5C5}" type="parTrans" cxnId="{C55F28E7-EA98-46BC-B54F-A361C45A3997}">
      <dgm:prSet/>
      <dgm:spPr/>
      <dgm:t>
        <a:bodyPr/>
        <a:lstStyle/>
        <a:p>
          <a:endParaRPr lang="en-US"/>
        </a:p>
      </dgm:t>
    </dgm:pt>
    <dgm:pt modelId="{0E46C5B3-91EF-4E9D-A274-E8F54E7ED9D9}" type="sibTrans" cxnId="{C55F28E7-EA98-46BC-B54F-A361C45A3997}">
      <dgm:prSet/>
      <dgm:spPr/>
      <dgm:t>
        <a:bodyPr/>
        <a:lstStyle/>
        <a:p>
          <a:endParaRPr lang="en-US"/>
        </a:p>
      </dgm:t>
    </dgm:pt>
    <dgm:pt modelId="{90DC12C1-02A7-4179-8F15-43E0C6127F4F}">
      <dgm:prSet phldrT="[Text]" custT="1"/>
      <dgm:spPr/>
      <dgm:t>
        <a:bodyPr/>
        <a:lstStyle/>
        <a:p>
          <a:r>
            <a:rPr lang="en-US" sz="1800" dirty="0"/>
            <a:t>60 minutes</a:t>
          </a:r>
        </a:p>
      </dgm:t>
    </dgm:pt>
    <dgm:pt modelId="{AE8089AB-8A7B-41FF-919E-9E9C4CB3FA7A}" type="parTrans" cxnId="{E77470EB-2675-47A4-B944-E51997C92ADE}">
      <dgm:prSet/>
      <dgm:spPr/>
      <dgm:t>
        <a:bodyPr/>
        <a:lstStyle/>
        <a:p>
          <a:endParaRPr lang="en-US"/>
        </a:p>
      </dgm:t>
    </dgm:pt>
    <dgm:pt modelId="{E2052050-94E8-469E-A6DC-A6FB0E526227}" type="sibTrans" cxnId="{E77470EB-2675-47A4-B944-E51997C92ADE}">
      <dgm:prSet/>
      <dgm:spPr/>
      <dgm:t>
        <a:bodyPr/>
        <a:lstStyle/>
        <a:p>
          <a:endParaRPr lang="en-US"/>
        </a:p>
      </dgm:t>
    </dgm:pt>
    <dgm:pt modelId="{24363AD6-6C84-4E65-9EDB-FCC5BAA855AA}">
      <dgm:prSet phldrT="[Text]"/>
      <dgm:spPr/>
      <dgm:t>
        <a:bodyPr/>
        <a:lstStyle/>
        <a:p>
          <a:r>
            <a:rPr lang="en-US" dirty="0"/>
            <a:t>15 minutes</a:t>
          </a:r>
        </a:p>
        <a:p>
          <a:r>
            <a:rPr lang="en-US" dirty="0"/>
            <a:t>Break - 15 minutes </a:t>
          </a:r>
        </a:p>
        <a:p>
          <a:r>
            <a:rPr lang="en-US" dirty="0"/>
            <a:t>60 minutes</a:t>
          </a:r>
        </a:p>
        <a:p>
          <a:r>
            <a:rPr lang="en-US" dirty="0"/>
            <a:t>Break - 15 minutes </a:t>
          </a:r>
        </a:p>
        <a:p>
          <a:r>
            <a:rPr lang="en-US" dirty="0"/>
            <a:t>60 minutes</a:t>
          </a:r>
        </a:p>
      </dgm:t>
    </dgm:pt>
    <dgm:pt modelId="{AFBBCFCD-1F89-4C5A-BE26-7534BE55D064}" type="parTrans" cxnId="{36697FC9-A8D5-44A3-844C-DBA0F79D7E02}">
      <dgm:prSet/>
      <dgm:spPr/>
      <dgm:t>
        <a:bodyPr/>
        <a:lstStyle/>
        <a:p>
          <a:endParaRPr lang="en-US"/>
        </a:p>
      </dgm:t>
    </dgm:pt>
    <dgm:pt modelId="{205E6B5B-F34B-4D13-A497-F6C5507916E3}" type="sibTrans" cxnId="{36697FC9-A8D5-44A3-844C-DBA0F79D7E02}">
      <dgm:prSet/>
      <dgm:spPr/>
      <dgm:t>
        <a:bodyPr/>
        <a:lstStyle/>
        <a:p>
          <a:endParaRPr lang="en-US"/>
        </a:p>
      </dgm:t>
    </dgm:pt>
    <dgm:pt modelId="{3C0ED266-DB5A-4997-8915-8499F9E83786}">
      <dgm:prSet phldrT="[Text]"/>
      <dgm:spPr/>
      <dgm:t>
        <a:bodyPr/>
        <a:lstStyle/>
        <a:p>
          <a:r>
            <a:rPr lang="en-US" dirty="0"/>
            <a:t>15 minutes</a:t>
          </a:r>
        </a:p>
      </dgm:t>
    </dgm:pt>
    <dgm:pt modelId="{3588E57D-1B7A-43DF-A901-3AE003C034A8}" type="parTrans" cxnId="{6F32EDF8-F2C6-450E-9540-CDF5CB559B24}">
      <dgm:prSet/>
      <dgm:spPr/>
      <dgm:t>
        <a:bodyPr/>
        <a:lstStyle/>
        <a:p>
          <a:endParaRPr lang="en-US"/>
        </a:p>
      </dgm:t>
    </dgm:pt>
    <dgm:pt modelId="{51F4116E-A563-4484-8F72-1F334AB4B32F}" type="sibTrans" cxnId="{6F32EDF8-F2C6-450E-9540-CDF5CB559B24}">
      <dgm:prSet/>
      <dgm:spPr/>
      <dgm:t>
        <a:bodyPr/>
        <a:lstStyle/>
        <a:p>
          <a:endParaRPr lang="en-US"/>
        </a:p>
      </dgm:t>
    </dgm:pt>
    <dgm:pt modelId="{5080EBB4-D9DC-4192-8FD7-F72B29A32EAE}" type="pres">
      <dgm:prSet presAssocID="{23908AE2-2E27-4101-A196-2BEBECC10678}" presName="Name0" presStyleCnt="0">
        <dgm:presLayoutVars>
          <dgm:dir/>
          <dgm:animLvl val="lvl"/>
          <dgm:resizeHandles val="exact"/>
        </dgm:presLayoutVars>
      </dgm:prSet>
      <dgm:spPr/>
    </dgm:pt>
    <dgm:pt modelId="{78FDB54B-27D5-4C83-9638-20F1DCAEB3A3}" type="pres">
      <dgm:prSet presAssocID="{2422348E-EAB0-40A8-8D75-A5EA33F6A6D6}" presName="compositeNode" presStyleCnt="0">
        <dgm:presLayoutVars>
          <dgm:bulletEnabled val="1"/>
        </dgm:presLayoutVars>
      </dgm:prSet>
      <dgm:spPr/>
    </dgm:pt>
    <dgm:pt modelId="{E3AAF52E-A519-4491-8AA2-7D95F2A56DC7}" type="pres">
      <dgm:prSet presAssocID="{2422348E-EAB0-40A8-8D75-A5EA33F6A6D6}" presName="bgRect" presStyleLbl="node1" presStyleIdx="0" presStyleCnt="3" custLinFactNeighborX="-28786" custLinFactNeighborY="-3151"/>
      <dgm:spPr/>
    </dgm:pt>
    <dgm:pt modelId="{E4933CE4-A446-48D4-9C10-97C159B0DC07}" type="pres">
      <dgm:prSet presAssocID="{2422348E-EAB0-40A8-8D75-A5EA33F6A6D6}" presName="parentNode" presStyleLbl="node1" presStyleIdx="0" presStyleCnt="3">
        <dgm:presLayoutVars>
          <dgm:chMax val="0"/>
          <dgm:bulletEnabled val="1"/>
        </dgm:presLayoutVars>
      </dgm:prSet>
      <dgm:spPr/>
    </dgm:pt>
    <dgm:pt modelId="{3402B1EF-8E25-4F56-A5C7-6DB49A6DB96D}" type="pres">
      <dgm:prSet presAssocID="{2422348E-EAB0-40A8-8D75-A5EA33F6A6D6}" presName="childNode" presStyleLbl="node1" presStyleIdx="0" presStyleCnt="3">
        <dgm:presLayoutVars>
          <dgm:bulletEnabled val="1"/>
        </dgm:presLayoutVars>
      </dgm:prSet>
      <dgm:spPr/>
    </dgm:pt>
    <dgm:pt modelId="{F4630CFF-D0FE-4CEF-9570-FDD639C376B8}" type="pres">
      <dgm:prSet presAssocID="{EB6AAD6B-7188-4EC3-AC43-425B5BEA277D}" presName="hSp" presStyleCnt="0"/>
      <dgm:spPr/>
    </dgm:pt>
    <dgm:pt modelId="{6EE38CCB-9C6A-4BD5-B454-19DA2EA98C2B}" type="pres">
      <dgm:prSet presAssocID="{EB6AAD6B-7188-4EC3-AC43-425B5BEA277D}" presName="vProcSp" presStyleCnt="0"/>
      <dgm:spPr/>
    </dgm:pt>
    <dgm:pt modelId="{2FC3B87E-6D7B-40E0-85E1-9A7AD5458093}" type="pres">
      <dgm:prSet presAssocID="{EB6AAD6B-7188-4EC3-AC43-425B5BEA277D}" presName="vSp1" presStyleCnt="0"/>
      <dgm:spPr/>
    </dgm:pt>
    <dgm:pt modelId="{E574428F-09C4-40EF-9F08-C8453DE73614}" type="pres">
      <dgm:prSet presAssocID="{EB6AAD6B-7188-4EC3-AC43-425B5BEA277D}" presName="simulatedConn" presStyleLbl="solidFgAcc1" presStyleIdx="0" presStyleCnt="2"/>
      <dgm:spPr/>
    </dgm:pt>
    <dgm:pt modelId="{03EBF760-14A5-4811-B0F5-D43E465CE317}" type="pres">
      <dgm:prSet presAssocID="{EB6AAD6B-7188-4EC3-AC43-425B5BEA277D}" presName="vSp2" presStyleCnt="0"/>
      <dgm:spPr/>
    </dgm:pt>
    <dgm:pt modelId="{06B2DB6B-A9A4-4261-BD13-F3701A42E17C}" type="pres">
      <dgm:prSet presAssocID="{EB6AAD6B-7188-4EC3-AC43-425B5BEA277D}" presName="sibTrans" presStyleCnt="0"/>
      <dgm:spPr/>
    </dgm:pt>
    <dgm:pt modelId="{0B455738-54D1-4C09-8D71-4043D4C0E75E}" type="pres">
      <dgm:prSet presAssocID="{7F121900-6056-4FB5-BD58-E8E02340892A}" presName="compositeNode" presStyleCnt="0">
        <dgm:presLayoutVars>
          <dgm:bulletEnabled val="1"/>
        </dgm:presLayoutVars>
      </dgm:prSet>
      <dgm:spPr/>
    </dgm:pt>
    <dgm:pt modelId="{A90DD546-036B-4111-BAE4-7599CBD9BC0D}" type="pres">
      <dgm:prSet presAssocID="{7F121900-6056-4FB5-BD58-E8E02340892A}" presName="bgRect" presStyleLbl="node1" presStyleIdx="1" presStyleCnt="3"/>
      <dgm:spPr/>
    </dgm:pt>
    <dgm:pt modelId="{CD4CC52B-0AB1-4B60-9F55-ABE83B8DAE79}" type="pres">
      <dgm:prSet presAssocID="{7F121900-6056-4FB5-BD58-E8E02340892A}" presName="parentNode" presStyleLbl="node1" presStyleIdx="1" presStyleCnt="3">
        <dgm:presLayoutVars>
          <dgm:chMax val="0"/>
          <dgm:bulletEnabled val="1"/>
        </dgm:presLayoutVars>
      </dgm:prSet>
      <dgm:spPr/>
    </dgm:pt>
    <dgm:pt modelId="{1FA2C78E-8E8A-48BE-A70C-B3AA36A8E17A}" type="pres">
      <dgm:prSet presAssocID="{7F121900-6056-4FB5-BD58-E8E02340892A}" presName="childNode" presStyleLbl="node1" presStyleIdx="1" presStyleCnt="3">
        <dgm:presLayoutVars>
          <dgm:bulletEnabled val="1"/>
        </dgm:presLayoutVars>
      </dgm:prSet>
      <dgm:spPr/>
    </dgm:pt>
    <dgm:pt modelId="{F212458E-D766-4118-9B57-64E524B9524C}" type="pres">
      <dgm:prSet presAssocID="{6E497BE5-BA57-4D7B-BC08-083E952E187B}" presName="hSp" presStyleCnt="0"/>
      <dgm:spPr/>
    </dgm:pt>
    <dgm:pt modelId="{AE50F936-F001-433B-8616-035B9FB82672}" type="pres">
      <dgm:prSet presAssocID="{6E497BE5-BA57-4D7B-BC08-083E952E187B}" presName="vProcSp" presStyleCnt="0"/>
      <dgm:spPr/>
    </dgm:pt>
    <dgm:pt modelId="{6601CBF6-4BDE-4D66-A357-510D91873EE4}" type="pres">
      <dgm:prSet presAssocID="{6E497BE5-BA57-4D7B-BC08-083E952E187B}" presName="vSp1" presStyleCnt="0"/>
      <dgm:spPr/>
    </dgm:pt>
    <dgm:pt modelId="{6657E793-2837-407E-8AEB-64B70EED2D94}" type="pres">
      <dgm:prSet presAssocID="{6E497BE5-BA57-4D7B-BC08-083E952E187B}" presName="simulatedConn" presStyleLbl="solidFgAcc1" presStyleIdx="1" presStyleCnt="2"/>
      <dgm:spPr/>
    </dgm:pt>
    <dgm:pt modelId="{C2877B08-7A53-4C32-9119-949EA2D0FEAE}" type="pres">
      <dgm:prSet presAssocID="{6E497BE5-BA57-4D7B-BC08-083E952E187B}" presName="vSp2" presStyleCnt="0"/>
      <dgm:spPr/>
    </dgm:pt>
    <dgm:pt modelId="{4D964742-56AA-465F-92BD-A1AA9B7592BE}" type="pres">
      <dgm:prSet presAssocID="{6E497BE5-BA57-4D7B-BC08-083E952E187B}" presName="sibTrans" presStyleCnt="0"/>
      <dgm:spPr/>
    </dgm:pt>
    <dgm:pt modelId="{20C96F51-EE16-43E4-B96E-8CC9044D24FF}" type="pres">
      <dgm:prSet presAssocID="{4F33EB58-969C-4691-91A5-E5FA7F86E994}" presName="compositeNode" presStyleCnt="0">
        <dgm:presLayoutVars>
          <dgm:bulletEnabled val="1"/>
        </dgm:presLayoutVars>
      </dgm:prSet>
      <dgm:spPr/>
    </dgm:pt>
    <dgm:pt modelId="{1759C07F-B220-43A7-B888-49B020129BF9}" type="pres">
      <dgm:prSet presAssocID="{4F33EB58-969C-4691-91A5-E5FA7F86E994}" presName="bgRect" presStyleLbl="node1" presStyleIdx="2" presStyleCnt="3"/>
      <dgm:spPr/>
    </dgm:pt>
    <dgm:pt modelId="{A8BAC7CD-2E89-417C-838F-B4C9B58A7DD5}" type="pres">
      <dgm:prSet presAssocID="{4F33EB58-969C-4691-91A5-E5FA7F86E994}" presName="parentNode" presStyleLbl="node1" presStyleIdx="2" presStyleCnt="3">
        <dgm:presLayoutVars>
          <dgm:chMax val="0"/>
          <dgm:bulletEnabled val="1"/>
        </dgm:presLayoutVars>
      </dgm:prSet>
      <dgm:spPr/>
    </dgm:pt>
    <dgm:pt modelId="{09428001-71DA-4788-8676-9EC30AFAAA59}" type="pres">
      <dgm:prSet presAssocID="{4F33EB58-969C-4691-91A5-E5FA7F86E994}" presName="childNode" presStyleLbl="node1" presStyleIdx="2" presStyleCnt="3">
        <dgm:presLayoutVars>
          <dgm:bulletEnabled val="1"/>
        </dgm:presLayoutVars>
      </dgm:prSet>
      <dgm:spPr/>
    </dgm:pt>
  </dgm:ptLst>
  <dgm:cxnLst>
    <dgm:cxn modelId="{4320F006-3F78-4CCF-9D0E-D23670964732}" type="presOf" srcId="{3C0ED266-DB5A-4997-8915-8499F9E83786}" destId="{09428001-71DA-4788-8676-9EC30AFAAA59}" srcOrd="0" destOrd="0" presId="urn:microsoft.com/office/officeart/2005/8/layout/hProcess7"/>
    <dgm:cxn modelId="{1D2D5F26-FAFD-47CD-AD67-6157FC1319B4}" srcId="{23908AE2-2E27-4101-A196-2BEBECC10678}" destId="{2422348E-EAB0-40A8-8D75-A5EA33F6A6D6}" srcOrd="0" destOrd="0" parTransId="{ADE8A7F5-7922-4151-B00C-4A04F64F9D56}" sibTransId="{EB6AAD6B-7188-4EC3-AC43-425B5BEA277D}"/>
    <dgm:cxn modelId="{5CA68B33-D70D-4CAF-A6EE-C789037A36F4}" type="presOf" srcId="{4F33EB58-969C-4691-91A5-E5FA7F86E994}" destId="{1759C07F-B220-43A7-B888-49B020129BF9}" srcOrd="0" destOrd="0" presId="urn:microsoft.com/office/officeart/2005/8/layout/hProcess7"/>
    <dgm:cxn modelId="{9E4EE571-F147-4C8E-87C6-65E7826D2497}" type="presOf" srcId="{4F33EB58-969C-4691-91A5-E5FA7F86E994}" destId="{A8BAC7CD-2E89-417C-838F-B4C9B58A7DD5}" srcOrd="1" destOrd="0" presId="urn:microsoft.com/office/officeart/2005/8/layout/hProcess7"/>
    <dgm:cxn modelId="{B597549C-6507-4814-B704-C6B2BB3FBABE}" type="presOf" srcId="{23908AE2-2E27-4101-A196-2BEBECC10678}" destId="{5080EBB4-D9DC-4192-8FD7-F72B29A32EAE}" srcOrd="0" destOrd="0" presId="urn:microsoft.com/office/officeart/2005/8/layout/hProcess7"/>
    <dgm:cxn modelId="{91CEBAB1-9912-4D45-9CF4-3FCDF5791458}" type="presOf" srcId="{7F121900-6056-4FB5-BD58-E8E02340892A}" destId="{A90DD546-036B-4111-BAE4-7599CBD9BC0D}" srcOrd="0" destOrd="0" presId="urn:microsoft.com/office/officeart/2005/8/layout/hProcess7"/>
    <dgm:cxn modelId="{591816BE-71CF-4E12-B277-AD7335F0FB8F}" type="presOf" srcId="{24363AD6-6C84-4E65-9EDB-FCC5BAA855AA}" destId="{1FA2C78E-8E8A-48BE-A70C-B3AA36A8E17A}" srcOrd="0" destOrd="0" presId="urn:microsoft.com/office/officeart/2005/8/layout/hProcess7"/>
    <dgm:cxn modelId="{257F01C7-B008-46A5-B122-9E72DEDD319A}" type="presOf" srcId="{7F121900-6056-4FB5-BD58-E8E02340892A}" destId="{CD4CC52B-0AB1-4B60-9F55-ABE83B8DAE79}" srcOrd="1" destOrd="0" presId="urn:microsoft.com/office/officeart/2005/8/layout/hProcess7"/>
    <dgm:cxn modelId="{36697FC9-A8D5-44A3-844C-DBA0F79D7E02}" srcId="{7F121900-6056-4FB5-BD58-E8E02340892A}" destId="{24363AD6-6C84-4E65-9EDB-FCC5BAA855AA}" srcOrd="0" destOrd="0" parTransId="{AFBBCFCD-1F89-4C5A-BE26-7534BE55D064}" sibTransId="{205E6B5B-F34B-4D13-A497-F6C5507916E3}"/>
    <dgm:cxn modelId="{368D04D3-7D8B-48F2-8C46-98C335F59844}" type="presOf" srcId="{2422348E-EAB0-40A8-8D75-A5EA33F6A6D6}" destId="{E3AAF52E-A519-4491-8AA2-7D95F2A56DC7}" srcOrd="0" destOrd="0" presId="urn:microsoft.com/office/officeart/2005/8/layout/hProcess7"/>
    <dgm:cxn modelId="{70CA63E1-2603-4DE1-A7D5-9332CD4A8024}" type="presOf" srcId="{90DC12C1-02A7-4179-8F15-43E0C6127F4F}" destId="{3402B1EF-8E25-4F56-A5C7-6DB49A6DB96D}" srcOrd="0" destOrd="0" presId="urn:microsoft.com/office/officeart/2005/8/layout/hProcess7"/>
    <dgm:cxn modelId="{C55F28E7-EA98-46BC-B54F-A361C45A3997}" srcId="{23908AE2-2E27-4101-A196-2BEBECC10678}" destId="{4F33EB58-969C-4691-91A5-E5FA7F86E994}" srcOrd="2" destOrd="0" parTransId="{C7AE2948-DEFD-4D2F-B6D0-BCF6BF93B5C5}" sibTransId="{0E46C5B3-91EF-4E9D-A274-E8F54E7ED9D9}"/>
    <dgm:cxn modelId="{042CD1E7-AF0F-4826-BDC6-3DB6727A9DDA}" type="presOf" srcId="{2422348E-EAB0-40A8-8D75-A5EA33F6A6D6}" destId="{E4933CE4-A446-48D4-9C10-97C159B0DC07}" srcOrd="1" destOrd="0" presId="urn:microsoft.com/office/officeart/2005/8/layout/hProcess7"/>
    <dgm:cxn modelId="{F25662E8-CD6C-47C1-B9DD-2A1542149D15}" srcId="{23908AE2-2E27-4101-A196-2BEBECC10678}" destId="{7F121900-6056-4FB5-BD58-E8E02340892A}" srcOrd="1" destOrd="0" parTransId="{616B6534-3ADF-4CBA-A0F0-36B8340B387B}" sibTransId="{6E497BE5-BA57-4D7B-BC08-083E952E187B}"/>
    <dgm:cxn modelId="{E77470EB-2675-47A4-B944-E51997C92ADE}" srcId="{2422348E-EAB0-40A8-8D75-A5EA33F6A6D6}" destId="{90DC12C1-02A7-4179-8F15-43E0C6127F4F}" srcOrd="0" destOrd="0" parTransId="{AE8089AB-8A7B-41FF-919E-9E9C4CB3FA7A}" sibTransId="{E2052050-94E8-469E-A6DC-A6FB0E526227}"/>
    <dgm:cxn modelId="{6F32EDF8-F2C6-450E-9540-CDF5CB559B24}" srcId="{4F33EB58-969C-4691-91A5-E5FA7F86E994}" destId="{3C0ED266-DB5A-4997-8915-8499F9E83786}" srcOrd="0" destOrd="0" parTransId="{3588E57D-1B7A-43DF-A901-3AE003C034A8}" sibTransId="{51F4116E-A563-4484-8F72-1F334AB4B32F}"/>
    <dgm:cxn modelId="{3058A0ED-5334-4B22-B2A5-7AD8E526A086}" type="presParOf" srcId="{5080EBB4-D9DC-4192-8FD7-F72B29A32EAE}" destId="{78FDB54B-27D5-4C83-9638-20F1DCAEB3A3}" srcOrd="0" destOrd="0" presId="urn:microsoft.com/office/officeart/2005/8/layout/hProcess7"/>
    <dgm:cxn modelId="{7231C271-86F9-457D-88A4-658EFB54E6DD}" type="presParOf" srcId="{78FDB54B-27D5-4C83-9638-20F1DCAEB3A3}" destId="{E3AAF52E-A519-4491-8AA2-7D95F2A56DC7}" srcOrd="0" destOrd="0" presId="urn:microsoft.com/office/officeart/2005/8/layout/hProcess7"/>
    <dgm:cxn modelId="{24959C8C-8F00-452A-94B0-DAB539527351}" type="presParOf" srcId="{78FDB54B-27D5-4C83-9638-20F1DCAEB3A3}" destId="{E4933CE4-A446-48D4-9C10-97C159B0DC07}" srcOrd="1" destOrd="0" presId="urn:microsoft.com/office/officeart/2005/8/layout/hProcess7"/>
    <dgm:cxn modelId="{BF9CED6F-FD9B-41BE-AA1A-2A413F8476EC}" type="presParOf" srcId="{78FDB54B-27D5-4C83-9638-20F1DCAEB3A3}" destId="{3402B1EF-8E25-4F56-A5C7-6DB49A6DB96D}" srcOrd="2" destOrd="0" presId="urn:microsoft.com/office/officeart/2005/8/layout/hProcess7"/>
    <dgm:cxn modelId="{B0C4B418-3FDD-4E9D-9288-301C3BAA6A0B}" type="presParOf" srcId="{5080EBB4-D9DC-4192-8FD7-F72B29A32EAE}" destId="{F4630CFF-D0FE-4CEF-9570-FDD639C376B8}" srcOrd="1" destOrd="0" presId="urn:microsoft.com/office/officeart/2005/8/layout/hProcess7"/>
    <dgm:cxn modelId="{F6F41E65-C45F-4543-9E99-1D8EBABFECE7}" type="presParOf" srcId="{5080EBB4-D9DC-4192-8FD7-F72B29A32EAE}" destId="{6EE38CCB-9C6A-4BD5-B454-19DA2EA98C2B}" srcOrd="2" destOrd="0" presId="urn:microsoft.com/office/officeart/2005/8/layout/hProcess7"/>
    <dgm:cxn modelId="{A899A4E2-7468-450F-8C8F-43F825382E03}" type="presParOf" srcId="{6EE38CCB-9C6A-4BD5-B454-19DA2EA98C2B}" destId="{2FC3B87E-6D7B-40E0-85E1-9A7AD5458093}" srcOrd="0" destOrd="0" presId="urn:microsoft.com/office/officeart/2005/8/layout/hProcess7"/>
    <dgm:cxn modelId="{39AB6AAD-B4D7-4919-823E-B89EAD774120}" type="presParOf" srcId="{6EE38CCB-9C6A-4BD5-B454-19DA2EA98C2B}" destId="{E574428F-09C4-40EF-9F08-C8453DE73614}" srcOrd="1" destOrd="0" presId="urn:microsoft.com/office/officeart/2005/8/layout/hProcess7"/>
    <dgm:cxn modelId="{E5455880-4D42-4CC3-952F-8A47FEEF7AE6}" type="presParOf" srcId="{6EE38CCB-9C6A-4BD5-B454-19DA2EA98C2B}" destId="{03EBF760-14A5-4811-B0F5-D43E465CE317}" srcOrd="2" destOrd="0" presId="urn:microsoft.com/office/officeart/2005/8/layout/hProcess7"/>
    <dgm:cxn modelId="{C0AC6776-7A31-43B1-9C2A-1D116CDF7CF7}" type="presParOf" srcId="{5080EBB4-D9DC-4192-8FD7-F72B29A32EAE}" destId="{06B2DB6B-A9A4-4261-BD13-F3701A42E17C}" srcOrd="3" destOrd="0" presId="urn:microsoft.com/office/officeart/2005/8/layout/hProcess7"/>
    <dgm:cxn modelId="{3AE449BB-F8B7-4975-9279-8D6139492BB6}" type="presParOf" srcId="{5080EBB4-D9DC-4192-8FD7-F72B29A32EAE}" destId="{0B455738-54D1-4C09-8D71-4043D4C0E75E}" srcOrd="4" destOrd="0" presId="urn:microsoft.com/office/officeart/2005/8/layout/hProcess7"/>
    <dgm:cxn modelId="{7554BCAD-FE49-4BAD-9A02-4F9AAC219B37}" type="presParOf" srcId="{0B455738-54D1-4C09-8D71-4043D4C0E75E}" destId="{A90DD546-036B-4111-BAE4-7599CBD9BC0D}" srcOrd="0" destOrd="0" presId="urn:microsoft.com/office/officeart/2005/8/layout/hProcess7"/>
    <dgm:cxn modelId="{5ECAF258-D3FD-412E-AFE8-B074F2E7177B}" type="presParOf" srcId="{0B455738-54D1-4C09-8D71-4043D4C0E75E}" destId="{CD4CC52B-0AB1-4B60-9F55-ABE83B8DAE79}" srcOrd="1" destOrd="0" presId="urn:microsoft.com/office/officeart/2005/8/layout/hProcess7"/>
    <dgm:cxn modelId="{C64F69C6-969A-48C6-AE74-D625C290446A}" type="presParOf" srcId="{0B455738-54D1-4C09-8D71-4043D4C0E75E}" destId="{1FA2C78E-8E8A-48BE-A70C-B3AA36A8E17A}" srcOrd="2" destOrd="0" presId="urn:microsoft.com/office/officeart/2005/8/layout/hProcess7"/>
    <dgm:cxn modelId="{07D181DE-A485-4D35-ABA2-1BAB53E167D3}" type="presParOf" srcId="{5080EBB4-D9DC-4192-8FD7-F72B29A32EAE}" destId="{F212458E-D766-4118-9B57-64E524B9524C}" srcOrd="5" destOrd="0" presId="urn:microsoft.com/office/officeart/2005/8/layout/hProcess7"/>
    <dgm:cxn modelId="{B9A12BAD-7419-41B5-9E0B-06B60AF2BBAC}" type="presParOf" srcId="{5080EBB4-D9DC-4192-8FD7-F72B29A32EAE}" destId="{AE50F936-F001-433B-8616-035B9FB82672}" srcOrd="6" destOrd="0" presId="urn:microsoft.com/office/officeart/2005/8/layout/hProcess7"/>
    <dgm:cxn modelId="{EEBE3E83-9B2C-45EA-A64E-2535CC9D3B05}" type="presParOf" srcId="{AE50F936-F001-433B-8616-035B9FB82672}" destId="{6601CBF6-4BDE-4D66-A357-510D91873EE4}" srcOrd="0" destOrd="0" presId="urn:microsoft.com/office/officeart/2005/8/layout/hProcess7"/>
    <dgm:cxn modelId="{BDB3F5E0-087B-40E2-BE59-E012AA49FD7F}" type="presParOf" srcId="{AE50F936-F001-433B-8616-035B9FB82672}" destId="{6657E793-2837-407E-8AEB-64B70EED2D94}" srcOrd="1" destOrd="0" presId="urn:microsoft.com/office/officeart/2005/8/layout/hProcess7"/>
    <dgm:cxn modelId="{13303C73-E17A-48DE-AAB8-00660F3E438A}" type="presParOf" srcId="{AE50F936-F001-433B-8616-035B9FB82672}" destId="{C2877B08-7A53-4C32-9119-949EA2D0FEAE}" srcOrd="2" destOrd="0" presId="urn:microsoft.com/office/officeart/2005/8/layout/hProcess7"/>
    <dgm:cxn modelId="{13B0FC97-06EF-4E8C-AB54-F316DBE67F22}" type="presParOf" srcId="{5080EBB4-D9DC-4192-8FD7-F72B29A32EAE}" destId="{4D964742-56AA-465F-92BD-A1AA9B7592BE}" srcOrd="7" destOrd="0" presId="urn:microsoft.com/office/officeart/2005/8/layout/hProcess7"/>
    <dgm:cxn modelId="{A465BF1E-2C68-4338-AB2D-61D35BE273E9}" type="presParOf" srcId="{5080EBB4-D9DC-4192-8FD7-F72B29A32EAE}" destId="{20C96F51-EE16-43E4-B96E-8CC9044D24FF}" srcOrd="8" destOrd="0" presId="urn:microsoft.com/office/officeart/2005/8/layout/hProcess7"/>
    <dgm:cxn modelId="{31F53ABD-5C66-49AE-8849-2772BCD87160}" type="presParOf" srcId="{20C96F51-EE16-43E4-B96E-8CC9044D24FF}" destId="{1759C07F-B220-43A7-B888-49B020129BF9}" srcOrd="0" destOrd="0" presId="urn:microsoft.com/office/officeart/2005/8/layout/hProcess7"/>
    <dgm:cxn modelId="{DDADD742-43C8-44EC-A661-DA24D603241B}" type="presParOf" srcId="{20C96F51-EE16-43E4-B96E-8CC9044D24FF}" destId="{A8BAC7CD-2E89-417C-838F-B4C9B58A7DD5}" srcOrd="1" destOrd="0" presId="urn:microsoft.com/office/officeart/2005/8/layout/hProcess7"/>
    <dgm:cxn modelId="{01A2C93B-FAF5-4DA8-B08C-9B80A17411DE}" type="presParOf" srcId="{20C96F51-EE16-43E4-B96E-8CC9044D24FF}" destId="{09428001-71DA-4788-8676-9EC30AFAAA5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AF52E-A519-4491-8AA2-7D95F2A56DC7}">
      <dsp:nvSpPr>
        <dsp:cNvPr id="0" name=""/>
        <dsp:cNvSpPr/>
      </dsp:nvSpPr>
      <dsp:spPr>
        <a:xfrm>
          <a:off x="0" y="0"/>
          <a:ext cx="2647156" cy="1449199"/>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marL="0" lvl="0" indent="0" algn="r" defTabSz="488950">
            <a:lnSpc>
              <a:spcPct val="90000"/>
            </a:lnSpc>
            <a:spcBef>
              <a:spcPct val="0"/>
            </a:spcBef>
            <a:spcAft>
              <a:spcPct val="35000"/>
            </a:spcAft>
            <a:buNone/>
          </a:pPr>
          <a:r>
            <a:rPr lang="en-US" sz="1100" kern="1200" dirty="0"/>
            <a:t>INTRODUCTION</a:t>
          </a:r>
        </a:p>
      </dsp:txBody>
      <dsp:txXfrm rot="16200000">
        <a:off x="-329456" y="329456"/>
        <a:ext cx="1188344" cy="529431"/>
      </dsp:txXfrm>
    </dsp:sp>
    <dsp:sp modelId="{3402B1EF-8E25-4F56-A5C7-6DB49A6DB96D}">
      <dsp:nvSpPr>
        <dsp:cNvPr id="0" name=""/>
        <dsp:cNvSpPr/>
      </dsp:nvSpPr>
      <dsp:spPr>
        <a:xfrm>
          <a:off x="529431" y="0"/>
          <a:ext cx="1972131" cy="144919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dirty="0"/>
            <a:t>60 minutes</a:t>
          </a:r>
        </a:p>
      </dsp:txBody>
      <dsp:txXfrm>
        <a:off x="529431" y="0"/>
        <a:ext cx="1972131" cy="1449199"/>
      </dsp:txXfrm>
    </dsp:sp>
    <dsp:sp modelId="{A90DD546-036B-4111-BAE4-7599CBD9BC0D}">
      <dsp:nvSpPr>
        <dsp:cNvPr id="0" name=""/>
        <dsp:cNvSpPr/>
      </dsp:nvSpPr>
      <dsp:spPr>
        <a:xfrm>
          <a:off x="2740421" y="0"/>
          <a:ext cx="2647156" cy="1449199"/>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marL="0" lvl="0" indent="0" algn="r" defTabSz="488950">
            <a:lnSpc>
              <a:spcPct val="90000"/>
            </a:lnSpc>
            <a:spcBef>
              <a:spcPct val="0"/>
            </a:spcBef>
            <a:spcAft>
              <a:spcPct val="35000"/>
            </a:spcAft>
            <a:buNone/>
          </a:pPr>
          <a:r>
            <a:rPr lang="en-US" sz="1100" b="0" kern="1200" cap="all" spc="150" dirty="0">
              <a:solidFill>
                <a:schemeClr val="lt1"/>
              </a:solidFill>
            </a:rPr>
            <a:t>Applied visualization</a:t>
          </a:r>
          <a:endParaRPr lang="en-US" sz="1100" kern="1200" dirty="0"/>
        </a:p>
      </dsp:txBody>
      <dsp:txXfrm rot="16200000">
        <a:off x="2410965" y="329456"/>
        <a:ext cx="1188344" cy="529431"/>
      </dsp:txXfrm>
    </dsp:sp>
    <dsp:sp modelId="{E574428F-09C4-40EF-9F08-C8453DE73614}">
      <dsp:nvSpPr>
        <dsp:cNvPr id="0" name=""/>
        <dsp:cNvSpPr/>
      </dsp:nvSpPr>
      <dsp:spPr>
        <a:xfrm rot="5400000">
          <a:off x="2647245" y="1042937"/>
          <a:ext cx="212824" cy="397073"/>
        </a:xfrm>
        <a:prstGeom prst="flowChartExtra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A2C78E-8E8A-48BE-A70C-B3AA36A8E17A}">
      <dsp:nvSpPr>
        <dsp:cNvPr id="0" name=""/>
        <dsp:cNvSpPr/>
      </dsp:nvSpPr>
      <dsp:spPr>
        <a:xfrm>
          <a:off x="3269853" y="0"/>
          <a:ext cx="1972131" cy="144919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15 minutes</a:t>
          </a:r>
        </a:p>
        <a:p>
          <a:pPr marL="0" lvl="0" indent="0" algn="l" defTabSz="711200">
            <a:lnSpc>
              <a:spcPct val="90000"/>
            </a:lnSpc>
            <a:spcBef>
              <a:spcPct val="0"/>
            </a:spcBef>
            <a:spcAft>
              <a:spcPct val="35000"/>
            </a:spcAft>
            <a:buNone/>
          </a:pPr>
          <a:r>
            <a:rPr lang="en-US" sz="1600" kern="1200" dirty="0"/>
            <a:t>Break - 15 minutes </a:t>
          </a:r>
        </a:p>
        <a:p>
          <a:pPr marL="0" lvl="0" indent="0" algn="l" defTabSz="711200">
            <a:lnSpc>
              <a:spcPct val="90000"/>
            </a:lnSpc>
            <a:spcBef>
              <a:spcPct val="0"/>
            </a:spcBef>
            <a:spcAft>
              <a:spcPct val="35000"/>
            </a:spcAft>
            <a:buNone/>
          </a:pPr>
          <a:r>
            <a:rPr lang="en-US" sz="1600" kern="1200" dirty="0"/>
            <a:t>60 minutes</a:t>
          </a:r>
        </a:p>
        <a:p>
          <a:pPr marL="0" lvl="0" indent="0" algn="l" defTabSz="711200">
            <a:lnSpc>
              <a:spcPct val="90000"/>
            </a:lnSpc>
            <a:spcBef>
              <a:spcPct val="0"/>
            </a:spcBef>
            <a:spcAft>
              <a:spcPct val="35000"/>
            </a:spcAft>
            <a:buNone/>
          </a:pPr>
          <a:r>
            <a:rPr lang="en-US" sz="1600" kern="1200" dirty="0"/>
            <a:t>Break - 15 minutes </a:t>
          </a:r>
        </a:p>
        <a:p>
          <a:pPr marL="0" lvl="0" indent="0" algn="l" defTabSz="711200">
            <a:lnSpc>
              <a:spcPct val="90000"/>
            </a:lnSpc>
            <a:spcBef>
              <a:spcPct val="0"/>
            </a:spcBef>
            <a:spcAft>
              <a:spcPct val="35000"/>
            </a:spcAft>
            <a:buNone/>
          </a:pPr>
          <a:r>
            <a:rPr lang="en-US" sz="1600" kern="1200" dirty="0"/>
            <a:t>60 minutes</a:t>
          </a:r>
        </a:p>
      </dsp:txBody>
      <dsp:txXfrm>
        <a:off x="3269853" y="0"/>
        <a:ext cx="1972131" cy="1449199"/>
      </dsp:txXfrm>
    </dsp:sp>
    <dsp:sp modelId="{1759C07F-B220-43A7-B888-49B020129BF9}">
      <dsp:nvSpPr>
        <dsp:cNvPr id="0" name=""/>
        <dsp:cNvSpPr/>
      </dsp:nvSpPr>
      <dsp:spPr>
        <a:xfrm>
          <a:off x="5480228" y="0"/>
          <a:ext cx="2647156" cy="1449199"/>
        </a:xfrm>
        <a:prstGeom prst="roundRect">
          <a:avLst>
            <a:gd name="adj" fmla="val 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marL="0" lvl="0" indent="0" algn="r" defTabSz="488950">
            <a:lnSpc>
              <a:spcPct val="90000"/>
            </a:lnSpc>
            <a:spcBef>
              <a:spcPct val="0"/>
            </a:spcBef>
            <a:spcAft>
              <a:spcPct val="35000"/>
            </a:spcAft>
            <a:buNone/>
          </a:pPr>
          <a:r>
            <a:rPr lang="en-US" sz="1100" kern="1200" dirty="0"/>
            <a:t>NEXT STEPS</a:t>
          </a:r>
        </a:p>
      </dsp:txBody>
      <dsp:txXfrm rot="16200000">
        <a:off x="5150772" y="329456"/>
        <a:ext cx="1188344" cy="529431"/>
      </dsp:txXfrm>
    </dsp:sp>
    <dsp:sp modelId="{6657E793-2837-407E-8AEB-64B70EED2D94}">
      <dsp:nvSpPr>
        <dsp:cNvPr id="0" name=""/>
        <dsp:cNvSpPr/>
      </dsp:nvSpPr>
      <dsp:spPr>
        <a:xfrm rot="5400000">
          <a:off x="5387052" y="1042937"/>
          <a:ext cx="212824" cy="397073"/>
        </a:xfrm>
        <a:prstGeom prst="flowChartExtra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428001-71DA-4788-8676-9EC30AFAAA59}">
      <dsp:nvSpPr>
        <dsp:cNvPr id="0" name=""/>
        <dsp:cNvSpPr/>
      </dsp:nvSpPr>
      <dsp:spPr>
        <a:xfrm>
          <a:off x="6009659" y="0"/>
          <a:ext cx="1972131" cy="144919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15 minutes</a:t>
          </a:r>
        </a:p>
      </dsp:txBody>
      <dsp:txXfrm>
        <a:off x="6009659" y="0"/>
        <a:ext cx="1972131" cy="14491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42A46-3AE4-47A2-B2E3-1BD76132D1EF}" type="datetimeFigureOut">
              <a:rPr lang="en-US" smtClean="0"/>
              <a:t>8/15/2021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F24B6-24BA-4675-BFDE-959FDBCA4989}" type="slidenum">
              <a:rPr lang="en-US" smtClean="0"/>
              <a:t>‹#›</a:t>
            </a:fld>
            <a:endParaRPr lang="en-US"/>
          </a:p>
        </p:txBody>
      </p:sp>
    </p:spTree>
    <p:extLst>
      <p:ext uri="{BB962C8B-B14F-4D97-AF65-F5344CB8AC3E}">
        <p14:creationId xmlns:p14="http://schemas.microsoft.com/office/powerpoint/2010/main" val="122553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8/15/2021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8/15/2021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8/15/2021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8/15/2021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8/15/2021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8/15/2021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8/15/2021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8/15/2021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8/15/2021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8/15/2021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atavizcatalogue.co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josipsabanbusiness@gmail.com" TargetMode="External"/><Relationship Id="rId2" Type="http://schemas.openxmlformats.org/officeDocument/2006/relationships/hyperlink" Target="mailto:josip.saban@erstegroup.com" TargetMode="External"/><Relationship Id="rId1" Type="http://schemas.openxmlformats.org/officeDocument/2006/relationships/slideLayout" Target="../slideLayouts/slideLayout2.xml"/><Relationship Id="rId5" Type="http://schemas.openxmlformats.org/officeDocument/2006/relationships/hyperlink" Target="https://jsaban.github.io/" TargetMode="External"/><Relationship Id="rId4" Type="http://schemas.openxmlformats.org/officeDocument/2006/relationships/hyperlink" Target="https://www.linkedin.com/in/josipsaba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coursera.org/learn/decision-making" TargetMode="External"/><Relationship Id="rId7" Type="http://schemas.openxmlformats.org/officeDocument/2006/relationships/hyperlink" Target="https://www.datacamp.com/tracks/data-visualization-with-python" TargetMode="External"/><Relationship Id="rId2" Type="http://schemas.openxmlformats.org/officeDocument/2006/relationships/hyperlink" Target="https://www.coursera.org/learn/advanced-excel" TargetMode="External"/><Relationship Id="rId1" Type="http://schemas.openxmlformats.org/officeDocument/2006/relationships/slideLayout" Target="../slideLayouts/slideLayout2.xml"/><Relationship Id="rId6" Type="http://schemas.openxmlformats.org/officeDocument/2006/relationships/hyperlink" Target="https://www.datacamp.com/courses/data-visualization-for-everyone" TargetMode="External"/><Relationship Id="rId5" Type="http://schemas.openxmlformats.org/officeDocument/2006/relationships/hyperlink" Target="https://www.coursera.org/learn/python-plotting" TargetMode="External"/><Relationship Id="rId4" Type="http://schemas.openxmlformats.org/officeDocument/2006/relationships/hyperlink" Target="https://www.coursera.org/learn/powerpoint-presentation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amazon.com/Truthful-Art-Data-Charts-Communication/dp/0321934075" TargetMode="External"/><Relationship Id="rId7" Type="http://schemas.openxmlformats.org/officeDocument/2006/relationships/hyperlink" Target="https://www.wiley.com/en-us/Tableau+Your+Data%21%3A+Fast+and+Easy+Visual+Analysis+with+Tableau+Software%2C+2nd+Edition-p-9781119001195" TargetMode="External"/><Relationship Id="rId2" Type="http://schemas.openxmlformats.org/officeDocument/2006/relationships/hyperlink" Target="https://www.amazon.com/Visual-Display-Quantitative-Information/dp/1930824130" TargetMode="External"/><Relationship Id="rId1" Type="http://schemas.openxmlformats.org/officeDocument/2006/relationships/slideLayout" Target="../slideLayouts/slideLayout2.xml"/><Relationship Id="rId6" Type="http://schemas.openxmlformats.org/officeDocument/2006/relationships/hyperlink" Target="https://www.amazon.de/Data-Visualization-Introduction-Python-Tableau/dp/1723234753" TargetMode="External"/><Relationship Id="rId5" Type="http://schemas.openxmlformats.org/officeDocument/2006/relationships/hyperlink" Target="https://www.amazon.de/Data-Visualization-Python-meaningful-interactive/dp/1789956463" TargetMode="External"/><Relationship Id="rId4" Type="http://schemas.openxmlformats.org/officeDocument/2006/relationships/hyperlink" Target="https://www.amazon.com/Information-Dashboard-Design-Effective-Communication/dp/0596100167"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123416" y="1475234"/>
            <a:ext cx="3214307" cy="2901694"/>
          </a:xfrm>
        </p:spPr>
        <p:txBody>
          <a:bodyPr anchor="b">
            <a:normAutofit/>
          </a:bodyPr>
          <a:lstStyle/>
          <a:p>
            <a:r>
              <a:rPr lang="en-US" sz="3600" dirty="0">
                <a:solidFill>
                  <a:schemeClr val="tx1"/>
                </a:solidFill>
              </a:rPr>
              <a:t>Data visualization</a:t>
            </a:r>
            <a:br>
              <a:rPr lang="en-US" sz="3600" dirty="0">
                <a:solidFill>
                  <a:schemeClr val="tx1"/>
                </a:solidFill>
              </a:rPr>
            </a:br>
            <a:br>
              <a:rPr lang="en-US" sz="3600" dirty="0">
                <a:solidFill>
                  <a:schemeClr val="tx1"/>
                </a:solidFill>
              </a:rPr>
            </a:br>
            <a:r>
              <a:rPr lang="en-US" sz="2000" dirty="0">
                <a:solidFill>
                  <a:schemeClr val="tx1"/>
                </a:solidFill>
              </a:rPr>
              <a:t>Introduction</a:t>
            </a:r>
            <a:br>
              <a:rPr lang="en-US" sz="2000" dirty="0">
                <a:solidFill>
                  <a:schemeClr val="tx1"/>
                </a:solidFill>
              </a:rPr>
            </a:br>
            <a:r>
              <a:rPr lang="en-US" sz="2000" dirty="0">
                <a:solidFill>
                  <a:schemeClr val="tx1"/>
                </a:solidFill>
              </a:rPr>
              <a:t>Matplotlib + Seaborn</a:t>
            </a:r>
            <a:br>
              <a:rPr lang="en-US" sz="2000" dirty="0">
                <a:solidFill>
                  <a:schemeClr val="tx1"/>
                </a:solidFill>
              </a:rPr>
            </a:br>
            <a:r>
              <a:rPr lang="en-US" sz="2000" dirty="0">
                <a:solidFill>
                  <a:schemeClr val="tx1"/>
                </a:solidFill>
              </a:rPr>
              <a:t>Further development</a:t>
            </a:r>
            <a:endParaRPr lang="en-US" sz="3600" dirty="0">
              <a:solidFill>
                <a:schemeClr val="tx1"/>
              </a:solidFill>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6"/>
            <a:ext cx="3205640" cy="774186"/>
          </a:xfrm>
        </p:spPr>
        <p:txBody>
          <a:bodyPr anchor="t">
            <a:normAutofit/>
          </a:bodyPr>
          <a:lstStyle/>
          <a:p>
            <a:pPr>
              <a:lnSpc>
                <a:spcPct val="100000"/>
              </a:lnSpc>
            </a:pPr>
            <a:r>
              <a:rPr lang="en-US" sz="1600" dirty="0"/>
              <a:t>Josip Saban, M.Sc., MBA</a:t>
            </a:r>
          </a:p>
          <a:p>
            <a:pPr>
              <a:lnSpc>
                <a:spcPct val="100000"/>
              </a:lnSpc>
            </a:pPr>
            <a:r>
              <a:rPr lang="en-US" sz="1600" dirty="0"/>
              <a:t>KULENDAYZ 2021</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BFB6-10B8-43AE-A48C-F14CDB360A3C}"/>
              </a:ext>
            </a:extLst>
          </p:cNvPr>
          <p:cNvSpPr>
            <a:spLocks noGrp="1"/>
          </p:cNvSpPr>
          <p:nvPr>
            <p:ph type="title"/>
          </p:nvPr>
        </p:nvSpPr>
        <p:spPr/>
        <p:txBody>
          <a:bodyPr/>
          <a:lstStyle/>
          <a:p>
            <a:r>
              <a:rPr lang="hr-HR" dirty="0"/>
              <a:t>Visually Encoding Data for Rapid Perception</a:t>
            </a:r>
            <a:endParaRPr lang="en-US" dirty="0"/>
          </a:p>
        </p:txBody>
      </p:sp>
      <p:sp>
        <p:nvSpPr>
          <p:cNvPr id="3" name="Content Placeholder 2">
            <a:extLst>
              <a:ext uri="{FF2B5EF4-FFF2-40B4-BE49-F238E27FC236}">
                <a16:creationId xmlns:a16="http://schemas.microsoft.com/office/drawing/2014/main" id="{F72FD545-5A4F-4B75-ADBE-469244B77D44}"/>
              </a:ext>
            </a:extLst>
          </p:cNvPr>
          <p:cNvSpPr>
            <a:spLocks noGrp="1"/>
          </p:cNvSpPr>
          <p:nvPr>
            <p:ph idx="1"/>
          </p:nvPr>
        </p:nvSpPr>
        <p:spPr>
          <a:xfrm>
            <a:off x="1097280" y="2432807"/>
            <a:ext cx="10058400" cy="3436285"/>
          </a:xfrm>
        </p:spPr>
        <p:txBody>
          <a:bodyPr/>
          <a:lstStyle/>
          <a:p>
            <a:pPr marL="0" lvl="0" indent="0" algn="l" rtl="0">
              <a:lnSpc>
                <a:spcPct val="90000"/>
              </a:lnSpc>
              <a:spcBef>
                <a:spcPts val="1000"/>
              </a:spcBef>
              <a:spcAft>
                <a:spcPts val="0"/>
              </a:spcAft>
              <a:buClr>
                <a:schemeClr val="dk1"/>
              </a:buClr>
              <a:buSzPts val="2800"/>
              <a:buNone/>
            </a:pPr>
            <a:r>
              <a:rPr lang="en-US" dirty="0"/>
              <a:t>Pre-attentive processing is tuned to detect a specific set of visual attributes</a:t>
            </a:r>
          </a:p>
          <a:p>
            <a:pPr marL="0" lvl="0" indent="0" algn="l" rtl="0">
              <a:lnSpc>
                <a:spcPct val="90000"/>
              </a:lnSpc>
              <a:spcBef>
                <a:spcPts val="1000"/>
              </a:spcBef>
              <a:spcAft>
                <a:spcPts val="0"/>
              </a:spcAft>
              <a:buClr>
                <a:schemeClr val="dk1"/>
              </a:buClr>
              <a:buSzPts val="2800"/>
              <a:buNone/>
            </a:pPr>
            <a:r>
              <a:rPr lang="en-US" dirty="0"/>
              <a:t>Attentive processing is sequential, and therefore much slower</a:t>
            </a:r>
          </a:p>
          <a:p>
            <a:pPr marL="0" lvl="0" indent="0" algn="l" rtl="0">
              <a:lnSpc>
                <a:spcPct val="90000"/>
              </a:lnSpc>
              <a:spcBef>
                <a:spcPts val="1000"/>
              </a:spcBef>
              <a:spcAft>
                <a:spcPts val="0"/>
              </a:spcAft>
              <a:buClr>
                <a:schemeClr val="dk1"/>
              </a:buClr>
              <a:buSzPts val="2800"/>
              <a:buNone/>
            </a:pPr>
            <a:r>
              <a:rPr lang="en-US" dirty="0"/>
              <a:t>Let’s demonstrate...</a:t>
            </a:r>
          </a:p>
          <a:p>
            <a:endParaRPr lang="en-US" dirty="0"/>
          </a:p>
        </p:txBody>
      </p:sp>
    </p:spTree>
    <p:extLst>
      <p:ext uri="{BB962C8B-B14F-4D97-AF65-F5344CB8AC3E}">
        <p14:creationId xmlns:p14="http://schemas.microsoft.com/office/powerpoint/2010/main" val="138620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hr-HR"/>
              <a:t>Twenty second test...how many five’s in the list ( attentive processing )</a:t>
            </a:r>
            <a:endParaRPr/>
          </a:p>
        </p:txBody>
      </p:sp>
      <p:sp>
        <p:nvSpPr>
          <p:cNvPr id="127" name="Google Shape;127;p7"/>
          <p:cNvSpPr txBox="1"/>
          <p:nvPr/>
        </p:nvSpPr>
        <p:spPr>
          <a:xfrm>
            <a:off x="2318755" y="2418084"/>
            <a:ext cx="7554490" cy="351535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9813347899349533489928429238483911298498998</a:t>
            </a:r>
            <a:endParaRPr/>
          </a:p>
          <a:p>
            <a:pPr marL="0" marR="0" lvl="0" indent="0" algn="l" rtl="0">
              <a:lnSpc>
                <a:spcPct val="115000"/>
              </a:lnSpc>
              <a:spcBef>
                <a:spcPts val="1600"/>
              </a:spcBef>
              <a:spcAft>
                <a:spcPts val="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98134123412388239146100913280953891208955131</a:t>
            </a:r>
            <a:endParaRPr/>
          </a:p>
          <a:p>
            <a:pPr marL="0" marR="0" lvl="0" indent="0" algn="l" rtl="0">
              <a:lnSpc>
                <a:spcPct val="115000"/>
              </a:lnSpc>
              <a:spcBef>
                <a:spcPts val="1600"/>
              </a:spcBef>
              <a:spcAft>
                <a:spcPts val="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1234123932304912088679786541298048195231314</a:t>
            </a:r>
            <a:endParaRPr/>
          </a:p>
          <a:p>
            <a:pPr marL="0" marR="0" lvl="0" indent="0" algn="l" rtl="0">
              <a:lnSpc>
                <a:spcPct val="115000"/>
              </a:lnSpc>
              <a:spcBef>
                <a:spcPts val="1600"/>
              </a:spcBef>
              <a:spcAft>
                <a:spcPts val="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1231244123498415267825128387651458911989213</a:t>
            </a:r>
            <a:endParaRPr/>
          </a:p>
          <a:p>
            <a:pPr marL="0" marR="0" lvl="0" indent="0" algn="l" rtl="0">
              <a:lnSpc>
                <a:spcPct val="115000"/>
              </a:lnSpc>
              <a:spcBef>
                <a:spcPts val="1600"/>
              </a:spcBef>
              <a:spcAft>
                <a:spcPts val="160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13049128517642149128094932455788812387192835</a:t>
            </a:r>
            <a:endParaRPr sz="2400" b="0" i="0" u="none" strike="noStrike" cap="none">
              <a:solidFill>
                <a:srgbClr val="3C78D8"/>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hr-HR"/>
              <a:t>Twenty second test...how many five’s in the list ( pre-attentive processing )</a:t>
            </a:r>
            <a:endParaRPr/>
          </a:p>
        </p:txBody>
      </p:sp>
      <p:sp>
        <p:nvSpPr>
          <p:cNvPr id="133" name="Google Shape;133;p8"/>
          <p:cNvSpPr txBox="1"/>
          <p:nvPr/>
        </p:nvSpPr>
        <p:spPr>
          <a:xfrm>
            <a:off x="2572755" y="2296164"/>
            <a:ext cx="7046490" cy="325119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9813347899349</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33489928429238483911298498998</a:t>
            </a:r>
            <a:endParaRPr/>
          </a:p>
          <a:p>
            <a:pPr marL="0" marR="0" lvl="0" indent="0" algn="l" rtl="0">
              <a:lnSpc>
                <a:spcPct val="115000"/>
              </a:lnSpc>
              <a:spcBef>
                <a:spcPts val="1600"/>
              </a:spcBef>
              <a:spcAft>
                <a:spcPts val="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981341234123882391461009132809</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38912089</a:t>
            </a:r>
            <a:r>
              <a:rPr lang="hr-HR" sz="2400" b="1" i="0" u="none" strike="noStrike" cap="none">
                <a:solidFill>
                  <a:srgbClr val="000000"/>
                </a:solidFill>
                <a:latin typeface="Calibri"/>
                <a:ea typeface="Calibri"/>
                <a:cs typeface="Calibri"/>
                <a:sym typeface="Calibri"/>
              </a:rPr>
              <a:t>55</a:t>
            </a:r>
            <a:r>
              <a:rPr lang="hr-HR" sz="2400" b="0" i="0" u="none" strike="noStrike" cap="none">
                <a:solidFill>
                  <a:srgbClr val="3C78D8"/>
                </a:solidFill>
                <a:latin typeface="Calibri"/>
                <a:ea typeface="Calibri"/>
                <a:cs typeface="Calibri"/>
                <a:sym typeface="Calibri"/>
              </a:rPr>
              <a:t>131</a:t>
            </a:r>
            <a:endParaRPr/>
          </a:p>
          <a:p>
            <a:pPr marL="0" marR="0" lvl="0" indent="0" algn="l" rtl="0">
              <a:lnSpc>
                <a:spcPct val="115000"/>
              </a:lnSpc>
              <a:spcBef>
                <a:spcPts val="1600"/>
              </a:spcBef>
              <a:spcAft>
                <a:spcPts val="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1234123932304912088679786</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4129804819</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231314</a:t>
            </a:r>
            <a:endParaRPr/>
          </a:p>
          <a:p>
            <a:pPr marL="0" marR="0" lvl="0" indent="0" algn="l" rtl="0">
              <a:lnSpc>
                <a:spcPct val="115000"/>
              </a:lnSpc>
              <a:spcBef>
                <a:spcPts val="1600"/>
              </a:spcBef>
              <a:spcAft>
                <a:spcPts val="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123124412349841</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26782</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1283876</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14</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8911989213</a:t>
            </a:r>
            <a:endParaRPr/>
          </a:p>
          <a:p>
            <a:pPr marL="0" marR="0" lvl="0" indent="0" algn="l" rtl="0">
              <a:lnSpc>
                <a:spcPct val="115000"/>
              </a:lnSpc>
              <a:spcBef>
                <a:spcPts val="1600"/>
              </a:spcBef>
              <a:spcAft>
                <a:spcPts val="1600"/>
              </a:spcAft>
              <a:buClr>
                <a:srgbClr val="3C78D8"/>
              </a:buClr>
              <a:buSzPts val="2400"/>
              <a:buFont typeface="Arial"/>
              <a:buNone/>
            </a:pPr>
            <a:r>
              <a:rPr lang="hr-HR" sz="2400" b="0" i="0" u="none" strike="noStrike" cap="none">
                <a:solidFill>
                  <a:srgbClr val="3C78D8"/>
                </a:solidFill>
                <a:latin typeface="Calibri"/>
                <a:ea typeface="Calibri"/>
                <a:cs typeface="Calibri"/>
                <a:sym typeface="Calibri"/>
              </a:rPr>
              <a:t>13049128</a:t>
            </a:r>
            <a:r>
              <a:rPr lang="hr-HR" sz="2400" b="1" i="0" u="none" strike="noStrike" cap="none">
                <a:solidFill>
                  <a:srgbClr val="000000"/>
                </a:solidFill>
                <a:latin typeface="Calibri"/>
                <a:ea typeface="Calibri"/>
                <a:cs typeface="Calibri"/>
                <a:sym typeface="Calibri"/>
              </a:rPr>
              <a:t>5</a:t>
            </a:r>
            <a:r>
              <a:rPr lang="hr-HR" sz="2400" b="0" i="0" u="none" strike="noStrike" cap="none">
                <a:solidFill>
                  <a:srgbClr val="3C78D8"/>
                </a:solidFill>
                <a:latin typeface="Calibri"/>
                <a:ea typeface="Calibri"/>
                <a:cs typeface="Calibri"/>
                <a:sym typeface="Calibri"/>
              </a:rPr>
              <a:t>176421491280949324</a:t>
            </a:r>
            <a:r>
              <a:rPr lang="hr-HR" sz="2400" b="1" i="0" u="none" strike="noStrike" cap="none">
                <a:solidFill>
                  <a:srgbClr val="000000"/>
                </a:solidFill>
                <a:latin typeface="Calibri"/>
                <a:ea typeface="Calibri"/>
                <a:cs typeface="Calibri"/>
                <a:sym typeface="Calibri"/>
              </a:rPr>
              <a:t>55</a:t>
            </a:r>
            <a:r>
              <a:rPr lang="hr-HR" sz="2400" b="0" i="0" u="none" strike="noStrike" cap="none">
                <a:solidFill>
                  <a:srgbClr val="3C78D8"/>
                </a:solidFill>
                <a:latin typeface="Calibri"/>
                <a:ea typeface="Calibri"/>
                <a:cs typeface="Calibri"/>
                <a:sym typeface="Calibri"/>
              </a:rPr>
              <a:t>78881238719283</a:t>
            </a:r>
            <a:r>
              <a:rPr lang="hr-HR" sz="2400" b="1" i="0" u="none" strike="noStrike" cap="none">
                <a:solidFill>
                  <a:srgbClr val="000000"/>
                </a:solidFill>
                <a:latin typeface="Calibri"/>
                <a:ea typeface="Calibri"/>
                <a:cs typeface="Calibri"/>
                <a:sym typeface="Calibri"/>
              </a:rPr>
              <a:t>5</a:t>
            </a:r>
            <a:endParaRPr sz="2400" b="1"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3C3B-2400-42EA-BB3C-88CA86A5146D}"/>
              </a:ext>
            </a:extLst>
          </p:cNvPr>
          <p:cNvSpPr>
            <a:spLocks noGrp="1"/>
          </p:cNvSpPr>
          <p:nvPr>
            <p:ph type="title"/>
          </p:nvPr>
        </p:nvSpPr>
        <p:spPr/>
        <p:txBody>
          <a:bodyPr/>
          <a:lstStyle/>
          <a:p>
            <a:r>
              <a:rPr lang="hr-HR" dirty="0"/>
              <a:t>Twenty second test...review</a:t>
            </a:r>
            <a:endParaRPr lang="en-US" dirty="0"/>
          </a:p>
        </p:txBody>
      </p:sp>
      <p:sp>
        <p:nvSpPr>
          <p:cNvPr id="3" name="Content Placeholder 2">
            <a:extLst>
              <a:ext uri="{FF2B5EF4-FFF2-40B4-BE49-F238E27FC236}">
                <a16:creationId xmlns:a16="http://schemas.microsoft.com/office/drawing/2014/main" id="{B7E41C91-CDA7-4E43-9CAF-D648C0E1B8EC}"/>
              </a:ext>
            </a:extLst>
          </p:cNvPr>
          <p:cNvSpPr>
            <a:spLocks noGrp="1"/>
          </p:cNvSpPr>
          <p:nvPr>
            <p:ph idx="1"/>
          </p:nvPr>
        </p:nvSpPr>
        <p:spPr/>
        <p:txBody>
          <a:bodyPr/>
          <a:lstStyle/>
          <a:p>
            <a:r>
              <a:rPr lang="en-US" dirty="0"/>
              <a:t>“Fives” could easily be distinguished from the other numbers, due to their differing color intensity</a:t>
            </a:r>
          </a:p>
          <a:p>
            <a:r>
              <a:rPr lang="en-US" dirty="0"/>
              <a:t>We had difficulty with first set because the complex shapes of the numbers are not attributes that we perceive pre-attentively </a:t>
            </a:r>
          </a:p>
          <a:p>
            <a:r>
              <a:rPr lang="en-US" dirty="0"/>
              <a:t>Simple shapes such as circles and squares are pre-attentively perceived, but the shapes of numbers are too elaborate</a:t>
            </a:r>
          </a:p>
          <a:p>
            <a:r>
              <a:rPr lang="en-US" dirty="0"/>
              <a:t>Pre-attentive attributes of visual perception can be organized in four categories - color, form, spatial perception and motion</a:t>
            </a:r>
          </a:p>
          <a:p>
            <a:endParaRPr lang="en-US" dirty="0"/>
          </a:p>
        </p:txBody>
      </p:sp>
    </p:spTree>
    <p:extLst>
      <p:ext uri="{BB962C8B-B14F-4D97-AF65-F5344CB8AC3E}">
        <p14:creationId xmlns:p14="http://schemas.microsoft.com/office/powerpoint/2010/main" val="368665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75DF-DDA2-43B6-8FF6-B826142E8FC2}"/>
              </a:ext>
            </a:extLst>
          </p:cNvPr>
          <p:cNvSpPr>
            <a:spLocks noGrp="1"/>
          </p:cNvSpPr>
          <p:nvPr>
            <p:ph type="title"/>
          </p:nvPr>
        </p:nvSpPr>
        <p:spPr/>
        <p:txBody>
          <a:bodyPr/>
          <a:lstStyle/>
          <a:p>
            <a:r>
              <a:rPr lang="hr-HR" dirty="0"/>
              <a:t>Encoding Quantitative Versus Categorical Data </a:t>
            </a:r>
            <a:endParaRPr lang="en-US" dirty="0"/>
          </a:p>
        </p:txBody>
      </p:sp>
      <p:sp>
        <p:nvSpPr>
          <p:cNvPr id="3" name="Content Placeholder 2">
            <a:extLst>
              <a:ext uri="{FF2B5EF4-FFF2-40B4-BE49-F238E27FC236}">
                <a16:creationId xmlns:a16="http://schemas.microsoft.com/office/drawing/2014/main" id="{638B9994-617A-4411-BE1B-575FBBAEA2C4}"/>
              </a:ext>
            </a:extLst>
          </p:cNvPr>
          <p:cNvSpPr>
            <a:spLocks noGrp="1"/>
          </p:cNvSpPr>
          <p:nvPr>
            <p:ph idx="1"/>
          </p:nvPr>
        </p:nvSpPr>
        <p:spPr>
          <a:xfrm>
            <a:off x="1097280" y="2108202"/>
            <a:ext cx="10058400" cy="1792680"/>
          </a:xfrm>
        </p:spPr>
        <p:txBody>
          <a:bodyPr/>
          <a:lstStyle/>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While some attributes allow us to perceive one thing as greater than others in some way (bigger, taller, more important), others merely indicate that items are distinct from one another, without any sense of some being greater than or less than others</a:t>
            </a:r>
          </a:p>
          <a:p>
            <a:pPr marL="0" lvl="0" indent="0" algn="l" rtl="0">
              <a:lnSpc>
                <a:spcPct val="90000"/>
              </a:lnSpc>
              <a:spcBef>
                <a:spcPts val="1000"/>
              </a:spcBef>
              <a:spcAft>
                <a:spcPts val="0"/>
              </a:spcAft>
              <a:buClr>
                <a:schemeClr val="dk1"/>
              </a:buClr>
              <a:buSzPts val="2800"/>
              <a:buNone/>
            </a:pPr>
            <a:r>
              <a:rPr lang="en-US" dirty="0"/>
              <a:t>It is obvious that the circle on the right is bigger than the circle on the left, but how much bigger? </a:t>
            </a:r>
          </a:p>
          <a:p>
            <a:pPr marL="228600" lvl="0" indent="-50800" algn="l" rtl="0">
              <a:lnSpc>
                <a:spcPct val="90000"/>
              </a:lnSpc>
              <a:spcBef>
                <a:spcPts val="1000"/>
              </a:spcBef>
              <a:spcAft>
                <a:spcPts val="0"/>
              </a:spcAft>
              <a:buClr>
                <a:schemeClr val="dk1"/>
              </a:buClr>
              <a:buSzPts val="2800"/>
              <a:buNone/>
            </a:pPr>
            <a:endParaRPr lang="en-US" dirty="0"/>
          </a:p>
          <a:p>
            <a:pPr marL="228600" lvl="0" indent="-50800" algn="l" rtl="0">
              <a:lnSpc>
                <a:spcPct val="90000"/>
              </a:lnSpc>
              <a:spcBef>
                <a:spcPts val="1000"/>
              </a:spcBef>
              <a:spcAft>
                <a:spcPts val="0"/>
              </a:spcAft>
              <a:buClr>
                <a:schemeClr val="dk1"/>
              </a:buClr>
              <a:buSzPts val="2800"/>
              <a:buNone/>
            </a:pPr>
            <a:endParaRPr lang="en-US" dirty="0"/>
          </a:p>
          <a:p>
            <a:endParaRPr lang="en-US" dirty="0"/>
          </a:p>
        </p:txBody>
      </p:sp>
      <p:pic>
        <p:nvPicPr>
          <p:cNvPr id="5" name="Google Shape;146;p10">
            <a:extLst>
              <a:ext uri="{FF2B5EF4-FFF2-40B4-BE49-F238E27FC236}">
                <a16:creationId xmlns:a16="http://schemas.microsoft.com/office/drawing/2014/main" id="{21FAE06C-3020-423A-B6ED-46B8C7E62165}"/>
              </a:ext>
            </a:extLst>
          </p:cNvPr>
          <p:cNvPicPr preferRelativeResize="0"/>
          <p:nvPr/>
        </p:nvPicPr>
        <p:blipFill rotWithShape="1">
          <a:blip r:embed="rId2">
            <a:alphaModFix/>
          </a:blip>
          <a:srcRect/>
          <a:stretch/>
        </p:blipFill>
        <p:spPr>
          <a:xfrm>
            <a:off x="4686300" y="4271724"/>
            <a:ext cx="2819400" cy="1790700"/>
          </a:xfrm>
          <a:prstGeom prst="rect">
            <a:avLst/>
          </a:prstGeom>
          <a:noFill/>
          <a:ln>
            <a:noFill/>
          </a:ln>
        </p:spPr>
      </p:pic>
    </p:spTree>
    <p:extLst>
      <p:ext uri="{BB962C8B-B14F-4D97-AF65-F5344CB8AC3E}">
        <p14:creationId xmlns:p14="http://schemas.microsoft.com/office/powerpoint/2010/main" val="355924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B8043-0EC6-405F-8A96-1AF7F3C5AFDA}"/>
              </a:ext>
            </a:extLst>
          </p:cNvPr>
          <p:cNvSpPr>
            <a:spLocks noGrp="1"/>
          </p:cNvSpPr>
          <p:nvPr>
            <p:ph type="title"/>
          </p:nvPr>
        </p:nvSpPr>
        <p:spPr/>
        <p:txBody>
          <a:bodyPr/>
          <a:lstStyle/>
          <a:p>
            <a:r>
              <a:rPr lang="hr-HR" dirty="0"/>
              <a:t>Pattern principles of visual perception </a:t>
            </a:r>
            <a:endParaRPr lang="en-US" dirty="0"/>
          </a:p>
        </p:txBody>
      </p:sp>
      <p:sp>
        <p:nvSpPr>
          <p:cNvPr id="3" name="Content Placeholder 2">
            <a:extLst>
              <a:ext uri="{FF2B5EF4-FFF2-40B4-BE49-F238E27FC236}">
                <a16:creationId xmlns:a16="http://schemas.microsoft.com/office/drawing/2014/main" id="{CC23F3D3-3331-40BE-A342-EB948B85D972}"/>
              </a:ext>
            </a:extLst>
          </p:cNvPr>
          <p:cNvSpPr>
            <a:spLocks noGrp="1"/>
          </p:cNvSpPr>
          <p:nvPr>
            <p:ph idx="1"/>
          </p:nvPr>
        </p:nvSpPr>
        <p:spPr/>
        <p:txBody>
          <a:bodyPr/>
          <a:lstStyle/>
          <a:p>
            <a:pPr marL="0" lvl="0" indent="0" algn="l" rtl="0">
              <a:lnSpc>
                <a:spcPct val="90000"/>
              </a:lnSpc>
              <a:spcBef>
                <a:spcPts val="1000"/>
              </a:spcBef>
              <a:spcAft>
                <a:spcPts val="0"/>
              </a:spcAft>
              <a:buClr>
                <a:schemeClr val="dk1"/>
              </a:buClr>
              <a:buSzPts val="2800"/>
              <a:buNone/>
            </a:pPr>
            <a:endParaRPr lang="en-US" dirty="0"/>
          </a:p>
          <a:p>
            <a:pPr marL="0" lvl="0" indent="0" algn="l" rtl="0">
              <a:lnSpc>
                <a:spcPct val="90000"/>
              </a:lnSpc>
              <a:spcBef>
                <a:spcPts val="1000"/>
              </a:spcBef>
              <a:spcAft>
                <a:spcPts val="0"/>
              </a:spcAft>
              <a:buClr>
                <a:schemeClr val="dk1"/>
              </a:buClr>
              <a:buSzPts val="2800"/>
              <a:buNone/>
            </a:pPr>
            <a:r>
              <a:rPr lang="en-US" dirty="0"/>
              <a:t>We will discuss some of perception principles</a:t>
            </a:r>
          </a:p>
          <a:p>
            <a:pPr marL="685800" lvl="1" indent="-228600" algn="l" rtl="0">
              <a:lnSpc>
                <a:spcPct val="90000"/>
              </a:lnSpc>
              <a:spcBef>
                <a:spcPts val="500"/>
              </a:spcBef>
              <a:spcAft>
                <a:spcPts val="0"/>
              </a:spcAft>
              <a:buClr>
                <a:schemeClr val="dk1"/>
              </a:buClr>
              <a:buSzPts val="2400"/>
              <a:buChar char="•"/>
            </a:pPr>
            <a:r>
              <a:rPr lang="en-US" dirty="0"/>
              <a:t>Proximity</a:t>
            </a:r>
          </a:p>
          <a:p>
            <a:pPr marL="685800" lvl="1" indent="-228600" algn="l" rtl="0">
              <a:lnSpc>
                <a:spcPct val="90000"/>
              </a:lnSpc>
              <a:spcBef>
                <a:spcPts val="500"/>
              </a:spcBef>
              <a:spcAft>
                <a:spcPts val="0"/>
              </a:spcAft>
              <a:buClr>
                <a:schemeClr val="dk1"/>
              </a:buClr>
              <a:buSzPts val="2400"/>
              <a:buChar char="•"/>
            </a:pPr>
            <a:r>
              <a:rPr lang="en-US" dirty="0"/>
              <a:t>Closure</a:t>
            </a:r>
          </a:p>
          <a:p>
            <a:pPr marL="685800" lvl="1" indent="-228600" algn="l" rtl="0">
              <a:lnSpc>
                <a:spcPct val="90000"/>
              </a:lnSpc>
              <a:spcBef>
                <a:spcPts val="500"/>
              </a:spcBef>
              <a:spcAft>
                <a:spcPts val="0"/>
              </a:spcAft>
              <a:buClr>
                <a:schemeClr val="dk1"/>
              </a:buClr>
              <a:buSzPts val="2400"/>
              <a:buChar char="•"/>
            </a:pPr>
            <a:r>
              <a:rPr lang="en-US" dirty="0"/>
              <a:t>Similarity</a:t>
            </a:r>
          </a:p>
          <a:p>
            <a:pPr marL="685800" lvl="1" indent="-228600" algn="l" rtl="0">
              <a:lnSpc>
                <a:spcPct val="90000"/>
              </a:lnSpc>
              <a:spcBef>
                <a:spcPts val="500"/>
              </a:spcBef>
              <a:spcAft>
                <a:spcPts val="0"/>
              </a:spcAft>
              <a:buClr>
                <a:schemeClr val="dk1"/>
              </a:buClr>
              <a:buSzPts val="2400"/>
              <a:buChar char="•"/>
            </a:pPr>
            <a:r>
              <a:rPr lang="en-US" dirty="0"/>
              <a:t>Enclosure</a:t>
            </a:r>
          </a:p>
          <a:p>
            <a:endParaRPr lang="en-US" dirty="0"/>
          </a:p>
        </p:txBody>
      </p:sp>
    </p:spTree>
    <p:extLst>
      <p:ext uri="{BB962C8B-B14F-4D97-AF65-F5344CB8AC3E}">
        <p14:creationId xmlns:p14="http://schemas.microsoft.com/office/powerpoint/2010/main" val="2146627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A388-19F8-49DD-9E1D-8CA07AB18199}"/>
              </a:ext>
            </a:extLst>
          </p:cNvPr>
          <p:cNvSpPr>
            <a:spLocks noGrp="1"/>
          </p:cNvSpPr>
          <p:nvPr>
            <p:ph type="title"/>
          </p:nvPr>
        </p:nvSpPr>
        <p:spPr/>
        <p:txBody>
          <a:bodyPr/>
          <a:lstStyle/>
          <a:p>
            <a:r>
              <a:rPr lang="hr-HR" dirty="0"/>
              <a:t>The Principle of Proximity</a:t>
            </a:r>
            <a:endParaRPr lang="en-US" dirty="0"/>
          </a:p>
        </p:txBody>
      </p:sp>
      <p:sp>
        <p:nvSpPr>
          <p:cNvPr id="3" name="Content Placeholder 2">
            <a:extLst>
              <a:ext uri="{FF2B5EF4-FFF2-40B4-BE49-F238E27FC236}">
                <a16:creationId xmlns:a16="http://schemas.microsoft.com/office/drawing/2014/main" id="{58B79CFC-3AC8-4764-B822-B3F438B67F7D}"/>
              </a:ext>
            </a:extLst>
          </p:cNvPr>
          <p:cNvSpPr>
            <a:spLocks noGrp="1"/>
          </p:cNvSpPr>
          <p:nvPr>
            <p:ph idx="1"/>
          </p:nvPr>
        </p:nvSpPr>
        <p:spPr>
          <a:xfrm>
            <a:off x="1097280" y="2108201"/>
            <a:ext cx="10058400" cy="1532621"/>
          </a:xfrm>
        </p:spPr>
        <p:txBody>
          <a:bodyPr/>
          <a:lstStyle/>
          <a:p>
            <a:pPr marL="0" lvl="0" indent="0" algn="l" rtl="0">
              <a:lnSpc>
                <a:spcPct val="90000"/>
              </a:lnSpc>
              <a:spcBef>
                <a:spcPts val="0"/>
              </a:spcBef>
              <a:spcAft>
                <a:spcPts val="0"/>
              </a:spcAft>
              <a:buClr>
                <a:schemeClr val="dk1"/>
              </a:buClr>
              <a:buSzPts val="2800"/>
              <a:buNone/>
            </a:pPr>
            <a:r>
              <a:rPr lang="en-US" dirty="0"/>
              <a:t>We perceive objects that are located near one another as belonging to the same group</a:t>
            </a:r>
          </a:p>
          <a:p>
            <a:pPr marL="0" lvl="0" indent="0" algn="l" rtl="0">
              <a:lnSpc>
                <a:spcPct val="90000"/>
              </a:lnSpc>
              <a:spcBef>
                <a:spcPts val="1000"/>
              </a:spcBef>
              <a:spcAft>
                <a:spcPts val="0"/>
              </a:spcAft>
              <a:buClr>
                <a:schemeClr val="dk1"/>
              </a:buClr>
              <a:buSzPts val="2800"/>
              <a:buNone/>
            </a:pPr>
            <a:r>
              <a:rPr lang="en-US" dirty="0"/>
              <a:t>This is the simplest way to link data that you want to be seen together</a:t>
            </a:r>
          </a:p>
          <a:p>
            <a:pPr marL="0" lvl="0" indent="0" algn="l" rtl="0">
              <a:lnSpc>
                <a:spcPct val="90000"/>
              </a:lnSpc>
              <a:spcBef>
                <a:spcPts val="1000"/>
              </a:spcBef>
              <a:spcAft>
                <a:spcPts val="0"/>
              </a:spcAft>
              <a:buClr>
                <a:schemeClr val="dk1"/>
              </a:buClr>
              <a:buSzPts val="2800"/>
              <a:buNone/>
            </a:pPr>
            <a:r>
              <a:rPr lang="en-US" dirty="0"/>
              <a:t>White space alone is usually all you need to separate these groups from the other data that surrounds them</a:t>
            </a:r>
          </a:p>
          <a:p>
            <a:endParaRPr lang="en-US" dirty="0"/>
          </a:p>
        </p:txBody>
      </p:sp>
      <p:pic>
        <p:nvPicPr>
          <p:cNvPr id="5" name="Google Shape;159;p12">
            <a:extLst>
              <a:ext uri="{FF2B5EF4-FFF2-40B4-BE49-F238E27FC236}">
                <a16:creationId xmlns:a16="http://schemas.microsoft.com/office/drawing/2014/main" id="{6CAC0F70-8CA2-46C6-A6B0-9C91BDCDEABC}"/>
              </a:ext>
            </a:extLst>
          </p:cNvPr>
          <p:cNvPicPr preferRelativeResize="0"/>
          <p:nvPr/>
        </p:nvPicPr>
        <p:blipFill rotWithShape="1">
          <a:blip r:embed="rId2">
            <a:alphaModFix/>
          </a:blip>
          <a:srcRect/>
          <a:stretch/>
        </p:blipFill>
        <p:spPr>
          <a:xfrm>
            <a:off x="1620709" y="4078147"/>
            <a:ext cx="3835475" cy="1695391"/>
          </a:xfrm>
          <a:prstGeom prst="rect">
            <a:avLst/>
          </a:prstGeom>
          <a:noFill/>
          <a:ln>
            <a:noFill/>
          </a:ln>
        </p:spPr>
      </p:pic>
      <p:pic>
        <p:nvPicPr>
          <p:cNvPr id="7" name="Google Shape;160;p12">
            <a:extLst>
              <a:ext uri="{FF2B5EF4-FFF2-40B4-BE49-F238E27FC236}">
                <a16:creationId xmlns:a16="http://schemas.microsoft.com/office/drawing/2014/main" id="{4FBF9363-95B9-4422-8DEB-0701062C36B9}"/>
              </a:ext>
            </a:extLst>
          </p:cNvPr>
          <p:cNvPicPr preferRelativeResize="0"/>
          <p:nvPr/>
        </p:nvPicPr>
        <p:blipFill rotWithShape="1">
          <a:blip r:embed="rId3">
            <a:alphaModFix/>
          </a:blip>
          <a:srcRect/>
          <a:stretch/>
        </p:blipFill>
        <p:spPr>
          <a:xfrm>
            <a:off x="6270530" y="4011663"/>
            <a:ext cx="3835475" cy="1761875"/>
          </a:xfrm>
          <a:prstGeom prst="rect">
            <a:avLst/>
          </a:prstGeom>
          <a:noFill/>
          <a:ln>
            <a:noFill/>
          </a:ln>
        </p:spPr>
      </p:pic>
    </p:spTree>
    <p:extLst>
      <p:ext uri="{BB962C8B-B14F-4D97-AF65-F5344CB8AC3E}">
        <p14:creationId xmlns:p14="http://schemas.microsoft.com/office/powerpoint/2010/main" val="61449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9A26-EFFD-4F14-B1BB-2FE28C217528}"/>
              </a:ext>
            </a:extLst>
          </p:cNvPr>
          <p:cNvSpPr>
            <a:spLocks noGrp="1"/>
          </p:cNvSpPr>
          <p:nvPr>
            <p:ph type="title"/>
          </p:nvPr>
        </p:nvSpPr>
        <p:spPr/>
        <p:txBody>
          <a:bodyPr/>
          <a:lstStyle/>
          <a:p>
            <a:r>
              <a:rPr lang="hr-HR" dirty="0"/>
              <a:t>The Principle of Closure</a:t>
            </a:r>
            <a:endParaRPr lang="en-US" dirty="0"/>
          </a:p>
        </p:txBody>
      </p:sp>
      <p:sp>
        <p:nvSpPr>
          <p:cNvPr id="3" name="Content Placeholder 2">
            <a:extLst>
              <a:ext uri="{FF2B5EF4-FFF2-40B4-BE49-F238E27FC236}">
                <a16:creationId xmlns:a16="http://schemas.microsoft.com/office/drawing/2014/main" id="{219C3E65-EF0A-42B3-ADD2-5DF116132ABE}"/>
              </a:ext>
            </a:extLst>
          </p:cNvPr>
          <p:cNvSpPr>
            <a:spLocks noGrp="1"/>
          </p:cNvSpPr>
          <p:nvPr>
            <p:ph idx="1"/>
          </p:nvPr>
        </p:nvSpPr>
        <p:spPr>
          <a:xfrm>
            <a:off x="1097280" y="2108202"/>
            <a:ext cx="10058400" cy="1524232"/>
          </a:xfrm>
        </p:spPr>
        <p:txBody>
          <a:bodyPr/>
          <a:lstStyle/>
          <a:p>
            <a:pPr marL="228600" lvl="0" indent="-5080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1000"/>
              </a:spcBef>
              <a:spcAft>
                <a:spcPts val="0"/>
              </a:spcAft>
              <a:buClr>
                <a:schemeClr val="dk1"/>
              </a:buClr>
              <a:buSzPts val="2800"/>
              <a:buNone/>
            </a:pPr>
            <a:r>
              <a:rPr lang="en-US" dirty="0"/>
              <a:t>We, as humans, have a keen dislike for loose ends</a:t>
            </a:r>
          </a:p>
          <a:p>
            <a:pPr marL="0" lvl="0" indent="0" algn="l" rtl="0">
              <a:lnSpc>
                <a:spcPct val="90000"/>
              </a:lnSpc>
              <a:spcBef>
                <a:spcPts val="1000"/>
              </a:spcBef>
              <a:spcAft>
                <a:spcPts val="0"/>
              </a:spcAft>
              <a:buClr>
                <a:schemeClr val="dk1"/>
              </a:buClr>
              <a:buSzPts val="2800"/>
              <a:buNone/>
            </a:pPr>
            <a:r>
              <a:rPr lang="en-US" dirty="0"/>
              <a:t>When faced with ambiguous visual stimuli, objects that could be perceived either as open/incomplete/unusual or as closed/complete/regular, we naturally perceive them as the latter</a:t>
            </a:r>
          </a:p>
          <a:p>
            <a:pPr marL="228600" lvl="0" indent="-50800" algn="l" rtl="0">
              <a:lnSpc>
                <a:spcPct val="90000"/>
              </a:lnSpc>
              <a:spcBef>
                <a:spcPts val="1000"/>
              </a:spcBef>
              <a:spcAft>
                <a:spcPts val="0"/>
              </a:spcAft>
              <a:buClr>
                <a:schemeClr val="dk1"/>
              </a:buClr>
              <a:buSzPts val="2800"/>
              <a:buNone/>
            </a:pPr>
            <a:endParaRPr lang="en-US" dirty="0"/>
          </a:p>
          <a:p>
            <a:endParaRPr lang="en-US" dirty="0"/>
          </a:p>
        </p:txBody>
      </p:sp>
      <p:pic>
        <p:nvPicPr>
          <p:cNvPr id="5" name="Google Shape;167;p13">
            <a:extLst>
              <a:ext uri="{FF2B5EF4-FFF2-40B4-BE49-F238E27FC236}">
                <a16:creationId xmlns:a16="http://schemas.microsoft.com/office/drawing/2014/main" id="{D6F63542-5803-46DF-8524-928968D04FE4}"/>
              </a:ext>
            </a:extLst>
          </p:cNvPr>
          <p:cNvPicPr preferRelativeResize="0"/>
          <p:nvPr/>
        </p:nvPicPr>
        <p:blipFill rotWithShape="1">
          <a:blip r:embed="rId2">
            <a:alphaModFix/>
          </a:blip>
          <a:srcRect/>
          <a:stretch/>
        </p:blipFill>
        <p:spPr>
          <a:xfrm>
            <a:off x="3816019" y="4003276"/>
            <a:ext cx="3720600" cy="1748225"/>
          </a:xfrm>
          <a:prstGeom prst="rect">
            <a:avLst/>
          </a:prstGeom>
          <a:noFill/>
          <a:ln>
            <a:noFill/>
          </a:ln>
        </p:spPr>
      </p:pic>
    </p:spTree>
    <p:extLst>
      <p:ext uri="{BB962C8B-B14F-4D97-AF65-F5344CB8AC3E}">
        <p14:creationId xmlns:p14="http://schemas.microsoft.com/office/powerpoint/2010/main" val="27268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3007-0087-4A4E-BA74-F5A6305EE61E}"/>
              </a:ext>
            </a:extLst>
          </p:cNvPr>
          <p:cNvSpPr>
            <a:spLocks noGrp="1"/>
          </p:cNvSpPr>
          <p:nvPr>
            <p:ph type="title"/>
          </p:nvPr>
        </p:nvSpPr>
        <p:spPr/>
        <p:txBody>
          <a:bodyPr/>
          <a:lstStyle/>
          <a:p>
            <a:r>
              <a:rPr lang="hr-HR" dirty="0"/>
              <a:t>The Principle of Similarity </a:t>
            </a:r>
            <a:endParaRPr lang="en-US" dirty="0"/>
          </a:p>
        </p:txBody>
      </p:sp>
      <p:sp>
        <p:nvSpPr>
          <p:cNvPr id="3" name="Content Placeholder 2">
            <a:extLst>
              <a:ext uri="{FF2B5EF4-FFF2-40B4-BE49-F238E27FC236}">
                <a16:creationId xmlns:a16="http://schemas.microsoft.com/office/drawing/2014/main" id="{FD569B24-3AF4-4957-A532-BC41C36739CA}"/>
              </a:ext>
            </a:extLst>
          </p:cNvPr>
          <p:cNvSpPr>
            <a:spLocks noGrp="1"/>
          </p:cNvSpPr>
          <p:nvPr>
            <p:ph idx="1"/>
          </p:nvPr>
        </p:nvSpPr>
        <p:spPr>
          <a:xfrm>
            <a:off x="1097280" y="2108202"/>
            <a:ext cx="10058400" cy="1692012"/>
          </a:xfrm>
        </p:spPr>
        <p:txBody>
          <a:bodyPr/>
          <a:lstStyle/>
          <a:p>
            <a:pPr marL="0" lvl="0" indent="0" algn="l" rtl="0">
              <a:lnSpc>
                <a:spcPct val="90000"/>
              </a:lnSpc>
              <a:spcBef>
                <a:spcPts val="0"/>
              </a:spcBef>
              <a:spcAft>
                <a:spcPts val="0"/>
              </a:spcAft>
              <a:buClr>
                <a:schemeClr val="dk1"/>
              </a:buClr>
              <a:buSzPts val="2800"/>
              <a:buNone/>
            </a:pPr>
            <a:r>
              <a:rPr lang="en-US" dirty="0"/>
              <a:t>We tend to group together objects that are similar in color, size, shape, and orientation</a:t>
            </a:r>
          </a:p>
          <a:p>
            <a:pPr marL="0" lvl="0" indent="0" algn="l" rtl="0">
              <a:lnSpc>
                <a:spcPct val="90000"/>
              </a:lnSpc>
              <a:spcBef>
                <a:spcPts val="1000"/>
              </a:spcBef>
              <a:spcAft>
                <a:spcPts val="0"/>
              </a:spcAft>
              <a:buClr>
                <a:schemeClr val="dk1"/>
              </a:buClr>
              <a:buSzPts val="2800"/>
              <a:buNone/>
            </a:pPr>
            <a:r>
              <a:rPr lang="en-US" dirty="0"/>
              <a:t>The principle of similarity applies very effectively to groups of visual objects that vary as different expressions of pre-attentive attributes </a:t>
            </a:r>
          </a:p>
          <a:p>
            <a:pPr marL="0" lvl="0" indent="0" algn="l" rtl="0">
              <a:lnSpc>
                <a:spcPct val="90000"/>
              </a:lnSpc>
              <a:spcBef>
                <a:spcPts val="1000"/>
              </a:spcBef>
              <a:spcAft>
                <a:spcPts val="0"/>
              </a:spcAft>
              <a:buClr>
                <a:schemeClr val="dk1"/>
              </a:buClr>
              <a:buSzPts val="2800"/>
              <a:buNone/>
            </a:pPr>
            <a:r>
              <a:rPr lang="en-US" dirty="0"/>
              <a:t>It works especially well as a means of identifying different data sets in a graph (for example, income, expenses, and profits)</a:t>
            </a:r>
          </a:p>
          <a:p>
            <a:endParaRPr lang="en-US" dirty="0"/>
          </a:p>
        </p:txBody>
      </p:sp>
      <p:pic>
        <p:nvPicPr>
          <p:cNvPr id="5" name="Google Shape;174;p14">
            <a:extLst>
              <a:ext uri="{FF2B5EF4-FFF2-40B4-BE49-F238E27FC236}">
                <a16:creationId xmlns:a16="http://schemas.microsoft.com/office/drawing/2014/main" id="{2B35F003-3217-495E-BAFE-B0EEBFB3E454}"/>
              </a:ext>
            </a:extLst>
          </p:cNvPr>
          <p:cNvPicPr preferRelativeResize="0"/>
          <p:nvPr/>
        </p:nvPicPr>
        <p:blipFill rotWithShape="1">
          <a:blip r:embed="rId2">
            <a:alphaModFix/>
          </a:blip>
          <a:srcRect/>
          <a:stretch/>
        </p:blipFill>
        <p:spPr>
          <a:xfrm>
            <a:off x="3923274" y="4305852"/>
            <a:ext cx="4345452" cy="1461757"/>
          </a:xfrm>
          <a:prstGeom prst="rect">
            <a:avLst/>
          </a:prstGeom>
          <a:noFill/>
          <a:ln>
            <a:noFill/>
          </a:ln>
        </p:spPr>
      </p:pic>
    </p:spTree>
    <p:extLst>
      <p:ext uri="{BB962C8B-B14F-4D97-AF65-F5344CB8AC3E}">
        <p14:creationId xmlns:p14="http://schemas.microsoft.com/office/powerpoint/2010/main" val="258967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BF74-2352-4016-A17E-37007C390D23}"/>
              </a:ext>
            </a:extLst>
          </p:cNvPr>
          <p:cNvSpPr>
            <a:spLocks noGrp="1"/>
          </p:cNvSpPr>
          <p:nvPr>
            <p:ph type="title"/>
          </p:nvPr>
        </p:nvSpPr>
        <p:spPr/>
        <p:txBody>
          <a:bodyPr/>
          <a:lstStyle/>
          <a:p>
            <a:r>
              <a:rPr lang="hr-HR" dirty="0"/>
              <a:t>The Principle of Enclosure</a:t>
            </a:r>
            <a:endParaRPr lang="en-US" dirty="0"/>
          </a:p>
        </p:txBody>
      </p:sp>
      <p:sp>
        <p:nvSpPr>
          <p:cNvPr id="3" name="Content Placeholder 2">
            <a:extLst>
              <a:ext uri="{FF2B5EF4-FFF2-40B4-BE49-F238E27FC236}">
                <a16:creationId xmlns:a16="http://schemas.microsoft.com/office/drawing/2014/main" id="{8533C712-D95D-4DB5-8537-5ABC10D526E3}"/>
              </a:ext>
            </a:extLst>
          </p:cNvPr>
          <p:cNvSpPr>
            <a:spLocks noGrp="1"/>
          </p:cNvSpPr>
          <p:nvPr>
            <p:ph idx="1"/>
          </p:nvPr>
        </p:nvSpPr>
        <p:spPr>
          <a:xfrm>
            <a:off x="1097280" y="2108202"/>
            <a:ext cx="10058400" cy="1775902"/>
          </a:xfrm>
        </p:spPr>
        <p:txBody>
          <a:bodyPr/>
          <a:lstStyle/>
          <a:p>
            <a:pPr marL="228600" lvl="0" indent="-5080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1000"/>
              </a:spcBef>
              <a:spcAft>
                <a:spcPts val="0"/>
              </a:spcAft>
              <a:buClr>
                <a:schemeClr val="dk1"/>
              </a:buClr>
              <a:buSzPts val="2800"/>
              <a:buNone/>
            </a:pPr>
            <a:r>
              <a:rPr lang="en-US" dirty="0"/>
              <a:t>We perceive objects as belonging together when they are enclosed by anything that forms a visual border around them</a:t>
            </a:r>
          </a:p>
          <a:p>
            <a:pPr marL="0" lvl="0" indent="0" algn="l" rtl="0">
              <a:lnSpc>
                <a:spcPct val="90000"/>
              </a:lnSpc>
              <a:spcBef>
                <a:spcPts val="1000"/>
              </a:spcBef>
              <a:spcAft>
                <a:spcPts val="0"/>
              </a:spcAft>
              <a:buClr>
                <a:schemeClr val="dk1"/>
              </a:buClr>
              <a:buSzPts val="2800"/>
              <a:buNone/>
            </a:pPr>
            <a:r>
              <a:rPr lang="en-US" dirty="0"/>
              <a:t>This enclosure causes the objects to appear to be set apart in a region that is distinct from the rest of what we see</a:t>
            </a:r>
          </a:p>
          <a:p>
            <a:endParaRPr lang="en-US" dirty="0"/>
          </a:p>
        </p:txBody>
      </p:sp>
      <p:pic>
        <p:nvPicPr>
          <p:cNvPr id="5" name="Google Shape;181;p15">
            <a:extLst>
              <a:ext uri="{FF2B5EF4-FFF2-40B4-BE49-F238E27FC236}">
                <a16:creationId xmlns:a16="http://schemas.microsoft.com/office/drawing/2014/main" id="{A7EAF7F6-EBF1-4198-B7C3-DB8AB52464D4}"/>
              </a:ext>
            </a:extLst>
          </p:cNvPr>
          <p:cNvPicPr preferRelativeResize="0"/>
          <p:nvPr/>
        </p:nvPicPr>
        <p:blipFill rotWithShape="1">
          <a:blip r:embed="rId2">
            <a:alphaModFix/>
          </a:blip>
          <a:srcRect/>
          <a:stretch/>
        </p:blipFill>
        <p:spPr>
          <a:xfrm>
            <a:off x="4524262" y="4254946"/>
            <a:ext cx="3143475" cy="1594050"/>
          </a:xfrm>
          <a:prstGeom prst="rect">
            <a:avLst/>
          </a:prstGeom>
          <a:noFill/>
          <a:ln>
            <a:noFill/>
          </a:ln>
        </p:spPr>
      </p:pic>
    </p:spTree>
    <p:extLst>
      <p:ext uri="{BB962C8B-B14F-4D97-AF65-F5344CB8AC3E}">
        <p14:creationId xmlns:p14="http://schemas.microsoft.com/office/powerpoint/2010/main" val="38526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86D3-8FD1-4F47-A319-7D0542E48B2F}"/>
              </a:ext>
            </a:extLst>
          </p:cNvPr>
          <p:cNvSpPr>
            <a:spLocks noGrp="1"/>
          </p:cNvSpPr>
          <p:nvPr>
            <p:ph type="title"/>
          </p:nvPr>
        </p:nvSpPr>
        <p:spPr/>
        <p:txBody>
          <a:bodyPr vert="horz" lIns="91440" tIns="45720" rIns="91440" bIns="45720" rtlCol="0">
            <a:normAutofit/>
          </a:bodyPr>
          <a:lstStyle/>
          <a:p>
            <a:r>
              <a:rPr lang="en-US" dirty="0"/>
              <a:t>Welcome ( dobrodošli </a:t>
            </a:r>
            <a:r>
              <a:rPr lang="en-US" dirty="0">
                <a:sym typeface="Wingdings" panose="05000000000000000000" pitchFamily="2" charset="2"/>
              </a:rPr>
              <a:t> )</a:t>
            </a:r>
            <a:endParaRPr lang="en-US" dirty="0"/>
          </a:p>
        </p:txBody>
      </p:sp>
      <p:graphicFrame>
        <p:nvGraphicFramePr>
          <p:cNvPr id="4" name="Table 4">
            <a:extLst>
              <a:ext uri="{FF2B5EF4-FFF2-40B4-BE49-F238E27FC236}">
                <a16:creationId xmlns:a16="http://schemas.microsoft.com/office/drawing/2014/main" id="{C266CDD0-3E96-40BD-8324-62D1DD86152D}"/>
              </a:ext>
            </a:extLst>
          </p:cNvPr>
          <p:cNvGraphicFramePr>
            <a:graphicFrameLocks noGrp="1"/>
          </p:cNvGraphicFramePr>
          <p:nvPr>
            <p:ph idx="1"/>
            <p:extLst>
              <p:ext uri="{D42A27DB-BD31-4B8C-83A1-F6EECF244321}">
                <p14:modId xmlns:p14="http://schemas.microsoft.com/office/powerpoint/2010/main" val="1546013118"/>
              </p:ext>
            </p:extLst>
          </p:nvPr>
        </p:nvGraphicFramePr>
        <p:xfrm>
          <a:off x="1096962" y="2116211"/>
          <a:ext cx="10058400" cy="4187336"/>
        </p:xfrm>
        <a:graphic>
          <a:graphicData uri="http://schemas.openxmlformats.org/drawingml/2006/table">
            <a:tbl>
              <a:tblPr firstRow="1" bandRow="1">
                <a:noFill/>
                <a:tableStyleId>{3B4B98B0-60AC-42C2-AFA5-B58CD77FA1E5}</a:tableStyleId>
              </a:tblPr>
              <a:tblGrid>
                <a:gridCol w="3017838">
                  <a:extLst>
                    <a:ext uri="{9D8B030D-6E8A-4147-A177-3AD203B41FA5}">
                      <a16:colId xmlns:a16="http://schemas.microsoft.com/office/drawing/2014/main" val="2981917977"/>
                    </a:ext>
                  </a:extLst>
                </a:gridCol>
                <a:gridCol w="3872753">
                  <a:extLst>
                    <a:ext uri="{9D8B030D-6E8A-4147-A177-3AD203B41FA5}">
                      <a16:colId xmlns:a16="http://schemas.microsoft.com/office/drawing/2014/main" val="945233394"/>
                    </a:ext>
                  </a:extLst>
                </a:gridCol>
                <a:gridCol w="3167809">
                  <a:extLst>
                    <a:ext uri="{9D8B030D-6E8A-4147-A177-3AD203B41FA5}">
                      <a16:colId xmlns:a16="http://schemas.microsoft.com/office/drawing/2014/main" val="2572263168"/>
                    </a:ext>
                  </a:extLst>
                </a:gridCol>
              </a:tblGrid>
              <a:tr h="513466">
                <a:tc>
                  <a:txBody>
                    <a:bodyPr/>
                    <a:lstStyle/>
                    <a:p>
                      <a:r>
                        <a:rPr lang="en-US" sz="2400" b="0" cap="all" spc="150" dirty="0">
                          <a:solidFill>
                            <a:schemeClr val="lt1"/>
                          </a:solidFill>
                        </a:rPr>
                        <a:t>Introduction</a:t>
                      </a:r>
                    </a:p>
                  </a:txBody>
                  <a:tcPr marL="151061" marR="151061" marT="151061" marB="151061">
                    <a:lnL w="12700" cmpd="sng">
                      <a:noFill/>
                    </a:lnL>
                    <a:lnR w="12700" cmpd="sng">
                      <a:noFill/>
                    </a:lnR>
                    <a:lnT w="12700" cmpd="sng">
                      <a:noFill/>
                    </a:lnT>
                    <a:lnB w="38100" cmpd="sng">
                      <a:noFill/>
                    </a:lnB>
                    <a:solidFill>
                      <a:schemeClr val="accent1"/>
                    </a:solidFill>
                  </a:tcPr>
                </a:tc>
                <a:tc>
                  <a:txBody>
                    <a:bodyPr/>
                    <a:lstStyle/>
                    <a:p>
                      <a:r>
                        <a:rPr lang="en-US" sz="2400" b="0" cap="all" spc="150" dirty="0">
                          <a:solidFill>
                            <a:schemeClr val="lt1"/>
                          </a:solidFill>
                        </a:rPr>
                        <a:t>Applied visualization</a:t>
                      </a:r>
                    </a:p>
                  </a:txBody>
                  <a:tcPr marL="151061" marR="151061" marT="151061" marB="151061">
                    <a:lnL w="12700" cmpd="sng">
                      <a:noFill/>
                    </a:lnL>
                    <a:lnR w="12700" cmpd="sng">
                      <a:noFill/>
                    </a:lnR>
                    <a:lnT w="12700" cmpd="sng">
                      <a:noFill/>
                    </a:lnT>
                    <a:lnB w="38100" cmpd="sng">
                      <a:noFill/>
                    </a:lnB>
                    <a:solidFill>
                      <a:schemeClr val="accent1"/>
                    </a:solidFill>
                  </a:tcPr>
                </a:tc>
                <a:tc>
                  <a:txBody>
                    <a:bodyPr/>
                    <a:lstStyle/>
                    <a:p>
                      <a:r>
                        <a:rPr lang="en-US" sz="2400" b="0" cap="all" spc="150" dirty="0">
                          <a:solidFill>
                            <a:schemeClr val="lt1"/>
                          </a:solidFill>
                        </a:rPr>
                        <a:t>Next steps</a:t>
                      </a:r>
                    </a:p>
                  </a:txBody>
                  <a:tcPr marL="151061" marR="151061" marT="151061" marB="151061">
                    <a:lnL w="12700" cmpd="sng">
                      <a:noFill/>
                    </a:lnL>
                    <a:lnR w="12700" cmpd="sng">
                      <a:noFill/>
                    </a:lnR>
                    <a:lnT w="12700" cmpd="sng">
                      <a:noFill/>
                    </a:lnT>
                    <a:lnB w="38100" cmpd="sng">
                      <a:noFill/>
                    </a:lnB>
                    <a:solidFill>
                      <a:schemeClr val="accent1"/>
                    </a:solidFill>
                  </a:tcPr>
                </a:tc>
                <a:extLst>
                  <a:ext uri="{0D108BD9-81ED-4DB2-BD59-A6C34878D82A}">
                    <a16:rowId xmlns:a16="http://schemas.microsoft.com/office/drawing/2014/main" val="2580512675"/>
                  </a:ext>
                </a:extLst>
              </a:tr>
              <a:tr h="724362">
                <a:tc>
                  <a:txBody>
                    <a:bodyPr/>
                    <a:lstStyle/>
                    <a:p>
                      <a:pPr marL="0" lvl="0" indent="0" algn="l" rtl="0">
                        <a:lnSpc>
                          <a:spcPct val="90000"/>
                        </a:lnSpc>
                        <a:spcBef>
                          <a:spcPts val="1000"/>
                        </a:spcBef>
                        <a:spcAft>
                          <a:spcPts val="0"/>
                        </a:spcAft>
                        <a:buClr>
                          <a:schemeClr val="dk1"/>
                        </a:buClr>
                        <a:buSzPts val="2800"/>
                        <a:buNone/>
                      </a:pPr>
                      <a:r>
                        <a:rPr lang="en-US" sz="1400" dirty="0"/>
                        <a:t>Human visual perception</a:t>
                      </a:r>
                    </a:p>
                  </a:txBody>
                  <a:tcPr marL="151061" marR="151061" marT="151061" marB="151061">
                    <a:lnL w="12700" cmpd="sng">
                      <a:noFill/>
                      <a:prstDash val="solid"/>
                    </a:lnL>
                    <a:lnR w="12700" cmpd="sng">
                      <a:noFill/>
                      <a:prstDash val="solid"/>
                    </a:lnR>
                    <a:lnT w="38100" cmpd="sng">
                      <a:noFill/>
                    </a:lnT>
                    <a:lnB w="12700" cmpd="sng">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cap="none" spc="0" dirty="0">
                          <a:solidFill>
                            <a:schemeClr val="tx1"/>
                          </a:solidFill>
                        </a:rPr>
                        <a:t>Finding the story in your data</a:t>
                      </a:r>
                    </a:p>
                  </a:txBody>
                  <a:tcPr marL="151061" marR="151061" marT="151061" marB="151061">
                    <a:lnL w="12700" cmpd="sng">
                      <a:noFill/>
                      <a:prstDash val="solid"/>
                    </a:lnL>
                    <a:lnR w="12700" cmpd="sng">
                      <a:noFill/>
                      <a:prstDash val="solid"/>
                    </a:lnR>
                    <a:lnT w="38100" cmpd="sng">
                      <a:noFill/>
                    </a:lnT>
                    <a:lnB w="12700" cmpd="sng">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cap="none" spc="0" dirty="0">
                          <a:solidFill>
                            <a:schemeClr val="tx1"/>
                          </a:solidFill>
                        </a:rPr>
                        <a:t>Online courses</a:t>
                      </a:r>
                    </a:p>
                  </a:txBody>
                  <a:tcPr marL="151061" marR="151061" marT="151061" marB="15106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85369860"/>
                  </a:ext>
                </a:extLst>
              </a:tr>
              <a:tr h="724362">
                <a:tc>
                  <a:txBody>
                    <a:bodyPr/>
                    <a:lstStyle/>
                    <a:p>
                      <a:pPr marL="0" lvl="0" indent="0" algn="l" rtl="0">
                        <a:lnSpc>
                          <a:spcPct val="90000"/>
                        </a:lnSpc>
                        <a:spcBef>
                          <a:spcPts val="1000"/>
                        </a:spcBef>
                        <a:spcAft>
                          <a:spcPts val="0"/>
                        </a:spcAft>
                        <a:buClr>
                          <a:schemeClr val="dk1"/>
                        </a:buClr>
                        <a:buSzPts val="2800"/>
                        <a:buNone/>
                      </a:pPr>
                      <a:r>
                        <a:rPr lang="en-US" sz="1400" dirty="0"/>
                        <a:t>Basic data visualization lessons</a:t>
                      </a:r>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cap="none" spc="0" dirty="0">
                          <a:solidFill>
                            <a:schemeClr val="tx1"/>
                          </a:solidFill>
                        </a:rPr>
                        <a:t>Best practices in data design </a:t>
                      </a:r>
                    </a:p>
                  </a:txBody>
                  <a:tcPr marL="151061" marR="151061" marT="151061" marB="15106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cap="none" spc="0" dirty="0">
                          <a:solidFill>
                            <a:schemeClr val="tx1"/>
                          </a:solidFill>
                        </a:rPr>
                        <a:t>Literature</a:t>
                      </a:r>
                    </a:p>
                  </a:txBody>
                  <a:tcPr marL="151061" marR="151061" marT="151061" marB="15106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252228359"/>
                  </a:ext>
                </a:extLst>
              </a:tr>
              <a:tr h="724362">
                <a:tc>
                  <a:txBody>
                    <a:bodyPr/>
                    <a:lstStyle/>
                    <a:p>
                      <a:pPr marL="0" lvl="0" indent="0" algn="l" rtl="0">
                        <a:lnSpc>
                          <a:spcPct val="90000"/>
                        </a:lnSpc>
                        <a:spcBef>
                          <a:spcPts val="1000"/>
                        </a:spcBef>
                        <a:spcAft>
                          <a:spcPts val="0"/>
                        </a:spcAft>
                        <a:buClr>
                          <a:schemeClr val="dk1"/>
                        </a:buClr>
                        <a:buSzPts val="2800"/>
                        <a:buNone/>
                      </a:pPr>
                      <a:r>
                        <a:rPr lang="en-US" sz="1400" dirty="0"/>
                        <a:t>Graphical form</a:t>
                      </a:r>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cap="none" spc="0" dirty="0">
                          <a:solidFill>
                            <a:schemeClr val="tx1"/>
                          </a:solidFill>
                        </a:rPr>
                        <a:t>Matplotlib + Seaborn ( with examples )</a:t>
                      </a: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cap="none" spc="0" dirty="0">
                          <a:solidFill>
                            <a:schemeClr val="tx1"/>
                          </a:solidFill>
                        </a:rPr>
                        <a:t>Q&amp;A</a:t>
                      </a: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78144993"/>
                  </a:ext>
                </a:extLst>
              </a:tr>
              <a:tr h="673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Graphical integrity</a:t>
                      </a:r>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4986327"/>
                  </a:ext>
                </a:extLst>
              </a:tr>
              <a:tr h="673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Dashboards</a:t>
                      </a:r>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61035589"/>
                  </a:ext>
                </a:extLst>
              </a:tr>
            </a:tbl>
          </a:graphicData>
        </a:graphic>
      </p:graphicFrame>
      <p:graphicFrame>
        <p:nvGraphicFramePr>
          <p:cNvPr id="5" name="Diagram 4">
            <a:extLst>
              <a:ext uri="{FF2B5EF4-FFF2-40B4-BE49-F238E27FC236}">
                <a16:creationId xmlns:a16="http://schemas.microsoft.com/office/drawing/2014/main" id="{28D97096-DA4B-4FBF-8C2D-F697B86ED507}"/>
              </a:ext>
            </a:extLst>
          </p:cNvPr>
          <p:cNvGraphicFramePr/>
          <p:nvPr>
            <p:extLst>
              <p:ext uri="{D42A27DB-BD31-4B8C-83A1-F6EECF244321}">
                <p14:modId xmlns:p14="http://schemas.microsoft.com/office/powerpoint/2010/main" val="3322985095"/>
              </p:ext>
            </p:extLst>
          </p:nvPr>
        </p:nvGraphicFramePr>
        <p:xfrm>
          <a:off x="3956939" y="4946626"/>
          <a:ext cx="8128000" cy="144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648553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4746E-1FA6-4BA6-A6D8-3E241E9DA8A9}"/>
              </a:ext>
            </a:extLst>
          </p:cNvPr>
          <p:cNvSpPr>
            <a:spLocks noGrp="1"/>
          </p:cNvSpPr>
          <p:nvPr>
            <p:ph type="title"/>
          </p:nvPr>
        </p:nvSpPr>
        <p:spPr/>
        <p:txBody>
          <a:bodyPr/>
          <a:lstStyle/>
          <a:p>
            <a:r>
              <a:rPr lang="hr-HR" dirty="0"/>
              <a:t>Closing thoughts</a:t>
            </a:r>
            <a:endParaRPr lang="en-US" dirty="0"/>
          </a:p>
        </p:txBody>
      </p:sp>
      <p:sp>
        <p:nvSpPr>
          <p:cNvPr id="3" name="Content Placeholder 2">
            <a:extLst>
              <a:ext uri="{FF2B5EF4-FFF2-40B4-BE49-F238E27FC236}">
                <a16:creationId xmlns:a16="http://schemas.microsoft.com/office/drawing/2014/main" id="{B75B6D80-6C98-45C8-A99E-35F1B8CD83DE}"/>
              </a:ext>
            </a:extLst>
          </p:cNvPr>
          <p:cNvSpPr>
            <a:spLocks noGrp="1"/>
          </p:cNvSpPr>
          <p:nvPr>
            <p:ph idx="1"/>
          </p:nvPr>
        </p:nvSpPr>
        <p:spPr/>
        <p:txBody>
          <a:bodyPr/>
          <a:lstStyle/>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Vision is fast, reason is slow</a:t>
            </a:r>
          </a:p>
          <a:p>
            <a:pPr marL="0" lvl="0" indent="0" algn="l" rtl="0">
              <a:lnSpc>
                <a:spcPct val="90000"/>
              </a:lnSpc>
              <a:spcBef>
                <a:spcPts val="1000"/>
              </a:spcBef>
              <a:spcAft>
                <a:spcPts val="0"/>
              </a:spcAft>
              <a:buClr>
                <a:schemeClr val="dk1"/>
              </a:buClr>
              <a:buSzPts val="2800"/>
              <a:buNone/>
            </a:pPr>
            <a:r>
              <a:rPr lang="en-US" dirty="0"/>
              <a:t>Human brain is natural cartographer</a:t>
            </a:r>
          </a:p>
          <a:p>
            <a:pPr marL="0" lvl="0" indent="0" algn="l" rtl="0">
              <a:lnSpc>
                <a:spcPct val="90000"/>
              </a:lnSpc>
              <a:spcBef>
                <a:spcPts val="1000"/>
              </a:spcBef>
              <a:spcAft>
                <a:spcPts val="0"/>
              </a:spcAft>
              <a:buClr>
                <a:schemeClr val="dk1"/>
              </a:buClr>
              <a:buSzPts val="2800"/>
              <a:buNone/>
            </a:pPr>
            <a:r>
              <a:rPr lang="en-US" dirty="0"/>
              <a:t>Seeing, perceiving, and knowing are not the same thing</a:t>
            </a:r>
          </a:p>
          <a:p>
            <a:pPr marL="0" lvl="0" indent="0" algn="l" rtl="0">
              <a:lnSpc>
                <a:spcPct val="90000"/>
              </a:lnSpc>
              <a:spcBef>
                <a:spcPts val="1000"/>
              </a:spcBef>
              <a:spcAft>
                <a:spcPts val="0"/>
              </a:spcAft>
              <a:buClr>
                <a:schemeClr val="dk1"/>
              </a:buClr>
              <a:buSzPts val="2800"/>
              <a:buNone/>
            </a:pPr>
            <a:r>
              <a:rPr lang="en-US" dirty="0"/>
              <a:t>Vision is the result of mapping your environment based on the aggregated information your eyes obtain from multiple fixations</a:t>
            </a:r>
          </a:p>
          <a:p>
            <a:pPr marL="0" lvl="0" indent="0" algn="l" rtl="0">
              <a:lnSpc>
                <a:spcPct val="90000"/>
              </a:lnSpc>
              <a:spcBef>
                <a:spcPts val="1000"/>
              </a:spcBef>
              <a:spcAft>
                <a:spcPts val="0"/>
              </a:spcAft>
              <a:buClr>
                <a:schemeClr val="dk1"/>
              </a:buClr>
              <a:buSzPts val="2800"/>
              <a:buNone/>
            </a:pPr>
            <a:r>
              <a:rPr lang="en-US" dirty="0"/>
              <a:t>They are attracted first to certain features before they move to others…they prioritize</a:t>
            </a:r>
          </a:p>
          <a:p>
            <a:endParaRPr lang="en-US" dirty="0"/>
          </a:p>
        </p:txBody>
      </p:sp>
    </p:spTree>
    <p:extLst>
      <p:ext uri="{BB962C8B-B14F-4D97-AF65-F5344CB8AC3E}">
        <p14:creationId xmlns:p14="http://schemas.microsoft.com/office/powerpoint/2010/main" val="21862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C602-0AFA-49A9-8414-C9D6EF83AC2E}"/>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660E4514-EF48-4EA0-8D13-ACA200FC30EA}"/>
              </a:ext>
            </a:extLst>
          </p:cNvPr>
          <p:cNvSpPr>
            <a:spLocks noGrp="1"/>
          </p:cNvSpPr>
          <p:nvPr>
            <p:ph idx="1"/>
          </p:nvPr>
        </p:nvSpPr>
        <p:spPr/>
        <p:txBody>
          <a:bodyPr/>
          <a:lstStyle/>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Based on this - you should never simultaneously show an animation or picture on the right side and a textbox on the left</a:t>
            </a:r>
          </a:p>
          <a:p>
            <a:pPr marL="0" lvl="0" indent="0" algn="l" rtl="0">
              <a:lnSpc>
                <a:spcPct val="90000"/>
              </a:lnSpc>
              <a:spcBef>
                <a:spcPts val="1000"/>
              </a:spcBef>
              <a:spcAft>
                <a:spcPts val="0"/>
              </a:spcAft>
              <a:buClr>
                <a:schemeClr val="dk1"/>
              </a:buClr>
              <a:buSzPts val="2800"/>
              <a:buNone/>
            </a:pPr>
            <a:r>
              <a:rPr lang="en-US" dirty="0"/>
              <a:t>Same is for color - the best way to disorient your readers is to fill your graphic with objects colored in pure accent tones</a:t>
            </a:r>
          </a:p>
          <a:p>
            <a:pPr marL="0" lvl="0" indent="0" algn="l" rtl="0">
              <a:lnSpc>
                <a:spcPct val="90000"/>
              </a:lnSpc>
              <a:spcBef>
                <a:spcPts val="1000"/>
              </a:spcBef>
              <a:spcAft>
                <a:spcPts val="0"/>
              </a:spcAft>
              <a:buClr>
                <a:schemeClr val="dk1"/>
              </a:buClr>
              <a:buSzPts val="2800"/>
              <a:buNone/>
            </a:pPr>
            <a:r>
              <a:rPr lang="en-US" dirty="0"/>
              <a:t>Pure colors are uncommon in nature, so limit them to highlight whatever is important in your graphics, and use weaker hues for everything </a:t>
            </a:r>
          </a:p>
          <a:p>
            <a:pPr marL="0" lvl="0" indent="0" algn="l" rtl="0">
              <a:lnSpc>
                <a:spcPct val="90000"/>
              </a:lnSpc>
              <a:spcBef>
                <a:spcPts val="1000"/>
              </a:spcBef>
              <a:spcAft>
                <a:spcPts val="0"/>
              </a:spcAft>
              <a:buClr>
                <a:schemeClr val="dk1"/>
              </a:buClr>
              <a:buSzPts val="2800"/>
              <a:buNone/>
            </a:pPr>
            <a:endParaRPr lang="en-US" dirty="0"/>
          </a:p>
          <a:p>
            <a:pPr marL="0" lvl="0" indent="0" algn="l" rtl="0">
              <a:lnSpc>
                <a:spcPct val="90000"/>
              </a:lnSpc>
              <a:spcBef>
                <a:spcPts val="1000"/>
              </a:spcBef>
              <a:spcAft>
                <a:spcPts val="0"/>
              </a:spcAft>
              <a:buClr>
                <a:schemeClr val="dk1"/>
              </a:buClr>
              <a:buSzPts val="2800"/>
              <a:buNone/>
            </a:pPr>
            <a:r>
              <a:rPr lang="en-US" dirty="0"/>
              <a:t>Conclusion: If you know that the brain prioritizes what it pays attention to, prioritize beforehand</a:t>
            </a:r>
          </a:p>
          <a:p>
            <a:endParaRPr lang="en-US" dirty="0"/>
          </a:p>
        </p:txBody>
      </p:sp>
    </p:spTree>
    <p:extLst>
      <p:ext uri="{BB962C8B-B14F-4D97-AF65-F5344CB8AC3E}">
        <p14:creationId xmlns:p14="http://schemas.microsoft.com/office/powerpoint/2010/main" val="319877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8734F1-9175-441F-8B47-BE47CBF70B1E}"/>
              </a:ext>
            </a:extLst>
          </p:cNvPr>
          <p:cNvSpPr>
            <a:spLocks noGrp="1"/>
          </p:cNvSpPr>
          <p:nvPr>
            <p:ph type="ctrTitle"/>
          </p:nvPr>
        </p:nvSpPr>
        <p:spPr>
          <a:xfrm>
            <a:off x="1097280" y="758952"/>
            <a:ext cx="10311748" cy="3566160"/>
          </a:xfrm>
        </p:spPr>
        <p:txBody>
          <a:bodyPr/>
          <a:lstStyle/>
          <a:p>
            <a:r>
              <a:rPr lang="hr-HR" dirty="0"/>
              <a:t>Basic data visualization lessons</a:t>
            </a:r>
            <a:endParaRPr lang="en-US" dirty="0"/>
          </a:p>
        </p:txBody>
      </p:sp>
    </p:spTree>
    <p:extLst>
      <p:ext uri="{BB962C8B-B14F-4D97-AF65-F5344CB8AC3E}">
        <p14:creationId xmlns:p14="http://schemas.microsoft.com/office/powerpoint/2010/main" val="1212009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0A274-56FD-4EFF-BFDC-7145B2A18AAB}"/>
              </a:ext>
            </a:extLst>
          </p:cNvPr>
          <p:cNvSpPr>
            <a:spLocks noGrp="1"/>
          </p:cNvSpPr>
          <p:nvPr>
            <p:ph type="title"/>
          </p:nvPr>
        </p:nvSpPr>
        <p:spPr/>
        <p:txBody>
          <a:bodyPr/>
          <a:lstStyle/>
          <a:p>
            <a:r>
              <a:rPr lang="hr-HR" dirty="0"/>
              <a:t>Introduction</a:t>
            </a:r>
            <a:endParaRPr lang="en-US" dirty="0"/>
          </a:p>
        </p:txBody>
      </p:sp>
      <p:sp>
        <p:nvSpPr>
          <p:cNvPr id="3" name="Content Placeholder 2">
            <a:extLst>
              <a:ext uri="{FF2B5EF4-FFF2-40B4-BE49-F238E27FC236}">
                <a16:creationId xmlns:a16="http://schemas.microsoft.com/office/drawing/2014/main" id="{0067F005-CC1A-49D1-A101-E79EA808E731}"/>
              </a:ext>
            </a:extLst>
          </p:cNvPr>
          <p:cNvSpPr>
            <a:spLocks noGrp="1"/>
          </p:cNvSpPr>
          <p:nvPr>
            <p:ph idx="1"/>
          </p:nvPr>
        </p:nvSpPr>
        <p:spPr/>
        <p:txBody>
          <a:bodyPr/>
          <a:lstStyle/>
          <a:p>
            <a:pPr marL="228600" lvl="0" indent="-5080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1000"/>
              </a:spcBef>
              <a:spcAft>
                <a:spcPts val="0"/>
              </a:spcAft>
              <a:buClr>
                <a:schemeClr val="dk1"/>
              </a:buClr>
              <a:buSzPts val="2800"/>
              <a:buNone/>
            </a:pPr>
            <a:r>
              <a:rPr lang="en-US" dirty="0"/>
              <a:t>We discuss details about some basic topics</a:t>
            </a:r>
          </a:p>
          <a:p>
            <a:pPr marL="685800" lvl="1" indent="-228600" algn="l" rtl="0">
              <a:lnSpc>
                <a:spcPct val="90000"/>
              </a:lnSpc>
              <a:spcBef>
                <a:spcPts val="500"/>
              </a:spcBef>
              <a:spcAft>
                <a:spcPts val="0"/>
              </a:spcAft>
              <a:buClr>
                <a:schemeClr val="dk1"/>
              </a:buClr>
              <a:buSzPts val="2400"/>
              <a:buChar char="•"/>
            </a:pPr>
            <a:r>
              <a:rPr lang="en-US" dirty="0"/>
              <a:t>Maximize data ink</a:t>
            </a:r>
          </a:p>
          <a:p>
            <a:pPr marL="685800" lvl="1" indent="-228600" algn="l" rtl="0">
              <a:lnSpc>
                <a:spcPct val="90000"/>
              </a:lnSpc>
              <a:spcBef>
                <a:spcPts val="500"/>
              </a:spcBef>
              <a:spcAft>
                <a:spcPts val="0"/>
              </a:spcAft>
              <a:buClr>
                <a:schemeClr val="dk1"/>
              </a:buClr>
              <a:buSzPts val="2400"/>
              <a:buChar char="•"/>
            </a:pPr>
            <a:r>
              <a:rPr lang="en-US" dirty="0"/>
              <a:t>Avoid chart junk</a:t>
            </a:r>
          </a:p>
          <a:p>
            <a:pPr marL="228600" lvl="0" indent="-50800" algn="l" rtl="0">
              <a:lnSpc>
                <a:spcPct val="90000"/>
              </a:lnSpc>
              <a:spcBef>
                <a:spcPts val="1000"/>
              </a:spcBef>
              <a:spcAft>
                <a:spcPts val="0"/>
              </a:spcAft>
              <a:buClr>
                <a:schemeClr val="dk1"/>
              </a:buClr>
              <a:buSzPts val="2800"/>
              <a:buNone/>
            </a:pPr>
            <a:endParaRPr lang="en-US" dirty="0"/>
          </a:p>
          <a:p>
            <a:pPr marL="0" lvl="0" indent="0" algn="l" rtl="0">
              <a:lnSpc>
                <a:spcPct val="90000"/>
              </a:lnSpc>
              <a:spcBef>
                <a:spcPts val="1000"/>
              </a:spcBef>
              <a:spcAft>
                <a:spcPts val="0"/>
              </a:spcAft>
              <a:buClr>
                <a:schemeClr val="dk1"/>
              </a:buClr>
              <a:buSzPts val="2800"/>
              <a:buNone/>
            </a:pPr>
            <a:r>
              <a:rPr lang="en-US" dirty="0"/>
              <a:t>There is many more, but we don’t have time to cover them</a:t>
            </a:r>
          </a:p>
          <a:p>
            <a:pPr marL="228600" lvl="0" indent="-50800" algn="l" rtl="0">
              <a:lnSpc>
                <a:spcPct val="90000"/>
              </a:lnSpc>
              <a:spcBef>
                <a:spcPts val="1000"/>
              </a:spcBef>
              <a:spcAft>
                <a:spcPts val="0"/>
              </a:spcAft>
              <a:buClr>
                <a:schemeClr val="dk1"/>
              </a:buClr>
              <a:buSzPts val="2800"/>
              <a:buNone/>
            </a:pPr>
            <a:endParaRPr lang="en-US" dirty="0"/>
          </a:p>
          <a:p>
            <a:endParaRPr lang="en-US" dirty="0"/>
          </a:p>
        </p:txBody>
      </p:sp>
    </p:spTree>
    <p:extLst>
      <p:ext uri="{BB962C8B-B14F-4D97-AF65-F5344CB8AC3E}">
        <p14:creationId xmlns:p14="http://schemas.microsoft.com/office/powerpoint/2010/main" val="2939076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A671-DE24-4BBF-A02C-832BFA66B7A2}"/>
              </a:ext>
            </a:extLst>
          </p:cNvPr>
          <p:cNvSpPr>
            <a:spLocks noGrp="1"/>
          </p:cNvSpPr>
          <p:nvPr>
            <p:ph type="title"/>
          </p:nvPr>
        </p:nvSpPr>
        <p:spPr/>
        <p:txBody>
          <a:bodyPr/>
          <a:lstStyle/>
          <a:p>
            <a:r>
              <a:rPr lang="hr-HR" dirty="0"/>
              <a:t>Maximize data ink</a:t>
            </a:r>
            <a:endParaRPr lang="en-US" dirty="0"/>
          </a:p>
        </p:txBody>
      </p:sp>
      <p:sp>
        <p:nvSpPr>
          <p:cNvPr id="3" name="Content Placeholder 2">
            <a:extLst>
              <a:ext uri="{FF2B5EF4-FFF2-40B4-BE49-F238E27FC236}">
                <a16:creationId xmlns:a16="http://schemas.microsoft.com/office/drawing/2014/main" id="{E7457932-E7D5-4437-BBD2-3BD1FA13B011}"/>
              </a:ext>
            </a:extLst>
          </p:cNvPr>
          <p:cNvSpPr>
            <a:spLocks noGrp="1"/>
          </p:cNvSpPr>
          <p:nvPr>
            <p:ph idx="1"/>
          </p:nvPr>
        </p:nvSpPr>
        <p:spPr/>
        <p:txBody>
          <a:bodyPr/>
          <a:lstStyle/>
          <a:p>
            <a:pPr marL="228600" lvl="0" indent="-5080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1000"/>
              </a:spcBef>
              <a:spcAft>
                <a:spcPts val="0"/>
              </a:spcAft>
              <a:buClr>
                <a:schemeClr val="dk1"/>
              </a:buClr>
              <a:buSzPts val="2800"/>
              <a:buNone/>
            </a:pPr>
            <a:r>
              <a:rPr lang="en-US" dirty="0"/>
              <a:t>The ink on a graph that represents data</a:t>
            </a:r>
          </a:p>
          <a:p>
            <a:pPr marL="0" lvl="0" indent="0" algn="l" rtl="0">
              <a:lnSpc>
                <a:spcPct val="90000"/>
              </a:lnSpc>
              <a:spcBef>
                <a:spcPts val="1000"/>
              </a:spcBef>
              <a:spcAft>
                <a:spcPts val="0"/>
              </a:spcAft>
              <a:buClr>
                <a:schemeClr val="dk1"/>
              </a:buClr>
              <a:buSzPts val="2800"/>
              <a:buNone/>
            </a:pPr>
            <a:r>
              <a:rPr lang="en-US" dirty="0"/>
              <a:t>Good graphical representations maximize data-ink and erase much non-data-ink as possible</a:t>
            </a:r>
          </a:p>
          <a:p>
            <a:pPr marL="0" lvl="0" indent="0" algn="l" rtl="0">
              <a:lnSpc>
                <a:spcPct val="90000"/>
              </a:lnSpc>
              <a:spcBef>
                <a:spcPts val="1000"/>
              </a:spcBef>
              <a:spcAft>
                <a:spcPts val="0"/>
              </a:spcAft>
              <a:buClr>
                <a:schemeClr val="dk1"/>
              </a:buClr>
              <a:buSzPts val="2800"/>
              <a:buNone/>
            </a:pPr>
            <a:r>
              <a:rPr lang="en-US" dirty="0"/>
              <a:t>The data-ink ratio is calculated by 1 minus the proportion of the graph that can be erased without loss of data-information</a:t>
            </a:r>
          </a:p>
          <a:p>
            <a:pPr marL="228600" lvl="0" indent="-50800" algn="l" rtl="0">
              <a:lnSpc>
                <a:spcPct val="90000"/>
              </a:lnSpc>
              <a:spcBef>
                <a:spcPts val="1000"/>
              </a:spcBef>
              <a:spcAft>
                <a:spcPts val="0"/>
              </a:spcAft>
              <a:buClr>
                <a:schemeClr val="dk1"/>
              </a:buClr>
              <a:buSzPts val="2800"/>
              <a:buNone/>
            </a:pPr>
            <a:endParaRPr lang="en-US" dirty="0"/>
          </a:p>
          <a:p>
            <a:endParaRPr lang="en-US" dirty="0"/>
          </a:p>
        </p:txBody>
      </p:sp>
    </p:spTree>
    <p:extLst>
      <p:ext uri="{BB962C8B-B14F-4D97-AF65-F5344CB8AC3E}">
        <p14:creationId xmlns:p14="http://schemas.microsoft.com/office/powerpoint/2010/main" val="415544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F6F07-4525-4840-8850-304E18479134}"/>
              </a:ext>
            </a:extLst>
          </p:cNvPr>
          <p:cNvSpPr>
            <a:spLocks noGrp="1"/>
          </p:cNvSpPr>
          <p:nvPr>
            <p:ph type="title"/>
          </p:nvPr>
        </p:nvSpPr>
        <p:spPr/>
        <p:txBody>
          <a:bodyPr/>
          <a:lstStyle/>
          <a:p>
            <a:r>
              <a:rPr lang="hr-HR" dirty="0"/>
              <a:t>Maximize </a:t>
            </a:r>
            <a:br>
              <a:rPr lang="en-US" dirty="0"/>
            </a:br>
            <a:r>
              <a:rPr lang="hr-HR" dirty="0"/>
              <a:t>data ink</a:t>
            </a:r>
            <a:endParaRPr lang="en-US" dirty="0"/>
          </a:p>
        </p:txBody>
      </p:sp>
      <p:pic>
        <p:nvPicPr>
          <p:cNvPr id="5" name="Google Shape;217;p21">
            <a:extLst>
              <a:ext uri="{FF2B5EF4-FFF2-40B4-BE49-F238E27FC236}">
                <a16:creationId xmlns:a16="http://schemas.microsoft.com/office/drawing/2014/main" id="{869BE30F-690B-4C8E-9849-79256D82168A}"/>
              </a:ext>
            </a:extLst>
          </p:cNvPr>
          <p:cNvPicPr preferRelativeResize="0"/>
          <p:nvPr/>
        </p:nvPicPr>
        <p:blipFill rotWithShape="1">
          <a:blip r:embed="rId2">
            <a:alphaModFix/>
          </a:blip>
          <a:srcRect/>
          <a:stretch/>
        </p:blipFill>
        <p:spPr>
          <a:xfrm>
            <a:off x="996850" y="2217520"/>
            <a:ext cx="2874186" cy="3240824"/>
          </a:xfrm>
          <a:prstGeom prst="rect">
            <a:avLst/>
          </a:prstGeom>
          <a:noFill/>
          <a:ln>
            <a:noFill/>
          </a:ln>
        </p:spPr>
      </p:pic>
      <p:pic>
        <p:nvPicPr>
          <p:cNvPr id="7" name="Google Shape;218;p21">
            <a:extLst>
              <a:ext uri="{FF2B5EF4-FFF2-40B4-BE49-F238E27FC236}">
                <a16:creationId xmlns:a16="http://schemas.microsoft.com/office/drawing/2014/main" id="{77A9CC90-962E-45FD-BFAD-CB9551B9377B}"/>
              </a:ext>
            </a:extLst>
          </p:cNvPr>
          <p:cNvPicPr preferRelativeResize="0"/>
          <p:nvPr/>
        </p:nvPicPr>
        <p:blipFill rotWithShape="1">
          <a:blip r:embed="rId3">
            <a:alphaModFix/>
          </a:blip>
          <a:srcRect/>
          <a:stretch/>
        </p:blipFill>
        <p:spPr>
          <a:xfrm>
            <a:off x="5054575" y="273120"/>
            <a:ext cx="6966849" cy="2929022"/>
          </a:xfrm>
          <a:prstGeom prst="rect">
            <a:avLst/>
          </a:prstGeom>
          <a:noFill/>
          <a:ln>
            <a:noFill/>
          </a:ln>
        </p:spPr>
      </p:pic>
      <p:pic>
        <p:nvPicPr>
          <p:cNvPr id="9" name="Google Shape;219;p21">
            <a:extLst>
              <a:ext uri="{FF2B5EF4-FFF2-40B4-BE49-F238E27FC236}">
                <a16:creationId xmlns:a16="http://schemas.microsoft.com/office/drawing/2014/main" id="{9AC43C97-052C-4CF1-AE7D-1094526D57D6}"/>
              </a:ext>
            </a:extLst>
          </p:cNvPr>
          <p:cNvPicPr preferRelativeResize="0"/>
          <p:nvPr/>
        </p:nvPicPr>
        <p:blipFill rotWithShape="1">
          <a:blip r:embed="rId4">
            <a:alphaModFix/>
          </a:blip>
          <a:srcRect/>
          <a:stretch/>
        </p:blipFill>
        <p:spPr>
          <a:xfrm>
            <a:off x="5054574" y="3202142"/>
            <a:ext cx="5171605" cy="3097990"/>
          </a:xfrm>
          <a:prstGeom prst="rect">
            <a:avLst/>
          </a:prstGeom>
          <a:noFill/>
          <a:ln>
            <a:noFill/>
          </a:ln>
        </p:spPr>
      </p:pic>
    </p:spTree>
    <p:extLst>
      <p:ext uri="{BB962C8B-B14F-4D97-AF65-F5344CB8AC3E}">
        <p14:creationId xmlns:p14="http://schemas.microsoft.com/office/powerpoint/2010/main" val="3465921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C4C7-5E75-452A-BBC7-145097BDEB0F}"/>
              </a:ext>
            </a:extLst>
          </p:cNvPr>
          <p:cNvSpPr>
            <a:spLocks noGrp="1"/>
          </p:cNvSpPr>
          <p:nvPr>
            <p:ph type="title"/>
          </p:nvPr>
        </p:nvSpPr>
        <p:spPr/>
        <p:txBody>
          <a:bodyPr/>
          <a:lstStyle/>
          <a:p>
            <a:r>
              <a:rPr lang="hr-HR" dirty="0"/>
              <a:t>Avoid chart junk</a:t>
            </a:r>
            <a:endParaRPr lang="en-US" dirty="0"/>
          </a:p>
        </p:txBody>
      </p:sp>
      <p:sp>
        <p:nvSpPr>
          <p:cNvPr id="3" name="Content Placeholder 2">
            <a:extLst>
              <a:ext uri="{FF2B5EF4-FFF2-40B4-BE49-F238E27FC236}">
                <a16:creationId xmlns:a16="http://schemas.microsoft.com/office/drawing/2014/main" id="{8E457F6A-5440-4B56-A5D5-EAF4451CAB8F}"/>
              </a:ext>
            </a:extLst>
          </p:cNvPr>
          <p:cNvSpPr>
            <a:spLocks noGrp="1"/>
          </p:cNvSpPr>
          <p:nvPr>
            <p:ph idx="1"/>
          </p:nvPr>
        </p:nvSpPr>
        <p:spPr>
          <a:xfrm>
            <a:off x="1097279" y="2108202"/>
            <a:ext cx="4270151" cy="4057703"/>
          </a:xfrm>
        </p:spPr>
        <p:txBody>
          <a:bodyPr/>
          <a:lstStyle/>
          <a:p>
            <a:r>
              <a:rPr lang="en-US" dirty="0"/>
              <a:t>The excessive and unnecessary use of graphical effects in graphs used to demonstrate the graphic ability of the designer rather than display the data</a:t>
            </a:r>
          </a:p>
          <a:p>
            <a:endParaRPr lang="en-US" dirty="0"/>
          </a:p>
        </p:txBody>
      </p:sp>
      <p:pic>
        <p:nvPicPr>
          <p:cNvPr id="5" name="Google Shape;226;p22">
            <a:extLst>
              <a:ext uri="{FF2B5EF4-FFF2-40B4-BE49-F238E27FC236}">
                <a16:creationId xmlns:a16="http://schemas.microsoft.com/office/drawing/2014/main" id="{5501823F-B1F3-465C-8923-F393F735473E}"/>
              </a:ext>
            </a:extLst>
          </p:cNvPr>
          <p:cNvPicPr preferRelativeResize="0"/>
          <p:nvPr/>
        </p:nvPicPr>
        <p:blipFill rotWithShape="1">
          <a:blip r:embed="rId2">
            <a:alphaModFix/>
          </a:blip>
          <a:srcRect/>
          <a:stretch/>
        </p:blipFill>
        <p:spPr>
          <a:xfrm>
            <a:off x="5604935" y="2108200"/>
            <a:ext cx="2213603" cy="4057705"/>
          </a:xfrm>
          <a:prstGeom prst="rect">
            <a:avLst/>
          </a:prstGeom>
          <a:noFill/>
          <a:ln>
            <a:noFill/>
          </a:ln>
        </p:spPr>
      </p:pic>
      <p:pic>
        <p:nvPicPr>
          <p:cNvPr id="7" name="Google Shape;227;p22">
            <a:extLst>
              <a:ext uri="{FF2B5EF4-FFF2-40B4-BE49-F238E27FC236}">
                <a16:creationId xmlns:a16="http://schemas.microsoft.com/office/drawing/2014/main" id="{6BD60535-ACAA-4D72-B8EE-C9A62C3036C4}"/>
              </a:ext>
            </a:extLst>
          </p:cNvPr>
          <p:cNvPicPr preferRelativeResize="0"/>
          <p:nvPr/>
        </p:nvPicPr>
        <p:blipFill rotWithShape="1">
          <a:blip r:embed="rId3">
            <a:alphaModFix/>
          </a:blip>
          <a:srcRect/>
          <a:stretch/>
        </p:blipFill>
        <p:spPr>
          <a:xfrm>
            <a:off x="8056043" y="2108202"/>
            <a:ext cx="4040881" cy="4057706"/>
          </a:xfrm>
          <a:prstGeom prst="rect">
            <a:avLst/>
          </a:prstGeom>
          <a:noFill/>
          <a:ln>
            <a:noFill/>
          </a:ln>
        </p:spPr>
      </p:pic>
    </p:spTree>
    <p:extLst>
      <p:ext uri="{BB962C8B-B14F-4D97-AF65-F5344CB8AC3E}">
        <p14:creationId xmlns:p14="http://schemas.microsoft.com/office/powerpoint/2010/main" val="4285189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DC7D-048F-4946-BEE1-9E7E4230DFC0}"/>
              </a:ext>
            </a:extLst>
          </p:cNvPr>
          <p:cNvSpPr>
            <a:spLocks noGrp="1"/>
          </p:cNvSpPr>
          <p:nvPr>
            <p:ph type="title"/>
          </p:nvPr>
        </p:nvSpPr>
        <p:spPr/>
        <p:txBody>
          <a:bodyPr/>
          <a:lstStyle/>
          <a:p>
            <a:r>
              <a:rPr lang="en-US" dirty="0"/>
              <a:t>And now…something special</a:t>
            </a:r>
            <a:br>
              <a:rPr lang="en-US" dirty="0"/>
            </a:br>
            <a:r>
              <a:rPr lang="en-US" dirty="0"/>
              <a:t>Corporate chart junk</a:t>
            </a:r>
          </a:p>
        </p:txBody>
      </p:sp>
      <p:pic>
        <p:nvPicPr>
          <p:cNvPr id="3" name="Picture 2">
            <a:extLst>
              <a:ext uri="{FF2B5EF4-FFF2-40B4-BE49-F238E27FC236}">
                <a16:creationId xmlns:a16="http://schemas.microsoft.com/office/drawing/2014/main" id="{1B67C112-93AB-406C-9CF5-717B880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123" y="2329898"/>
            <a:ext cx="8587753" cy="3497160"/>
          </a:xfrm>
          <a:prstGeom prst="rect">
            <a:avLst/>
          </a:prstGeom>
        </p:spPr>
      </p:pic>
    </p:spTree>
    <p:extLst>
      <p:ext uri="{BB962C8B-B14F-4D97-AF65-F5344CB8AC3E}">
        <p14:creationId xmlns:p14="http://schemas.microsoft.com/office/powerpoint/2010/main" val="3771766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DC7D-048F-4946-BEE1-9E7E4230DFC0}"/>
              </a:ext>
            </a:extLst>
          </p:cNvPr>
          <p:cNvSpPr>
            <a:spLocks noGrp="1"/>
          </p:cNvSpPr>
          <p:nvPr>
            <p:ph type="title"/>
          </p:nvPr>
        </p:nvSpPr>
        <p:spPr/>
        <p:txBody>
          <a:bodyPr/>
          <a:lstStyle/>
          <a:p>
            <a:r>
              <a:rPr lang="en-US" dirty="0"/>
              <a:t>And now…something special</a:t>
            </a:r>
            <a:br>
              <a:rPr lang="en-US" dirty="0"/>
            </a:br>
            <a:r>
              <a:rPr lang="en-US" dirty="0"/>
              <a:t>Corporate chart junk</a:t>
            </a:r>
          </a:p>
        </p:txBody>
      </p:sp>
      <p:pic>
        <p:nvPicPr>
          <p:cNvPr id="4" name="Picture 3">
            <a:extLst>
              <a:ext uri="{FF2B5EF4-FFF2-40B4-BE49-F238E27FC236}">
                <a16:creationId xmlns:a16="http://schemas.microsoft.com/office/drawing/2014/main" id="{CA2E5776-C0E6-4057-90CE-E3C86EFBFF3E}"/>
              </a:ext>
            </a:extLst>
          </p:cNvPr>
          <p:cNvPicPr>
            <a:picLocks noChangeAspect="1"/>
          </p:cNvPicPr>
          <p:nvPr/>
        </p:nvPicPr>
        <p:blipFill>
          <a:blip r:embed="rId2"/>
          <a:stretch>
            <a:fillRect/>
          </a:stretch>
        </p:blipFill>
        <p:spPr>
          <a:xfrm>
            <a:off x="1097280" y="2033592"/>
            <a:ext cx="5184576" cy="2916324"/>
          </a:xfrm>
          <a:prstGeom prst="rect">
            <a:avLst/>
          </a:prstGeom>
        </p:spPr>
      </p:pic>
      <p:pic>
        <p:nvPicPr>
          <p:cNvPr id="5" name="Picture 4">
            <a:extLst>
              <a:ext uri="{FF2B5EF4-FFF2-40B4-BE49-F238E27FC236}">
                <a16:creationId xmlns:a16="http://schemas.microsoft.com/office/drawing/2014/main" id="{32871D71-9F88-4F0F-92D1-C62E5C6DB5E8}"/>
              </a:ext>
            </a:extLst>
          </p:cNvPr>
          <p:cNvPicPr>
            <a:picLocks noChangeAspect="1"/>
          </p:cNvPicPr>
          <p:nvPr/>
        </p:nvPicPr>
        <p:blipFill>
          <a:blip r:embed="rId3"/>
          <a:stretch>
            <a:fillRect/>
          </a:stretch>
        </p:blipFill>
        <p:spPr>
          <a:xfrm>
            <a:off x="6281856" y="2638032"/>
            <a:ext cx="4873824" cy="3597536"/>
          </a:xfrm>
          <a:prstGeom prst="rect">
            <a:avLst/>
          </a:prstGeom>
        </p:spPr>
      </p:pic>
    </p:spTree>
    <p:extLst>
      <p:ext uri="{BB962C8B-B14F-4D97-AF65-F5344CB8AC3E}">
        <p14:creationId xmlns:p14="http://schemas.microsoft.com/office/powerpoint/2010/main" val="4138451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DC7D-048F-4946-BEE1-9E7E4230DFC0}"/>
              </a:ext>
            </a:extLst>
          </p:cNvPr>
          <p:cNvSpPr>
            <a:spLocks noGrp="1"/>
          </p:cNvSpPr>
          <p:nvPr>
            <p:ph type="title"/>
          </p:nvPr>
        </p:nvSpPr>
        <p:spPr/>
        <p:txBody>
          <a:bodyPr/>
          <a:lstStyle/>
          <a:p>
            <a:r>
              <a:rPr lang="en-US" dirty="0"/>
              <a:t>And now…something special</a:t>
            </a:r>
            <a:br>
              <a:rPr lang="en-US" dirty="0"/>
            </a:br>
            <a:r>
              <a:rPr lang="en-US" dirty="0"/>
              <a:t>Corporate chart junk</a:t>
            </a:r>
          </a:p>
        </p:txBody>
      </p:sp>
      <p:pic>
        <p:nvPicPr>
          <p:cNvPr id="1030" name="Picture 6" descr="Project Plan Timeline and Highlight Template Excel">
            <a:extLst>
              <a:ext uri="{FF2B5EF4-FFF2-40B4-BE49-F238E27FC236}">
                <a16:creationId xmlns:a16="http://schemas.microsoft.com/office/drawing/2014/main" id="{C65ECDC6-5D7D-4A4C-AB7E-9CF7DEDE3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628" y="2079201"/>
            <a:ext cx="7512559" cy="39440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mmon Mistakes For PowerPoint Presentations | eSlide">
            <a:extLst>
              <a:ext uri="{FF2B5EF4-FFF2-40B4-BE49-F238E27FC236}">
                <a16:creationId xmlns:a16="http://schemas.microsoft.com/office/drawing/2014/main" id="{1224AAFC-4F0C-4845-BA76-E8B53DDB1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3" y="2419365"/>
            <a:ext cx="4354482" cy="32637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olving the Internet's TMI (too much information) problem - Digital Media  Marketing News">
            <a:extLst>
              <a:ext uri="{FF2B5EF4-FFF2-40B4-BE49-F238E27FC236}">
                <a16:creationId xmlns:a16="http://schemas.microsoft.com/office/drawing/2014/main" id="{DEC0D2AC-1AB3-4DC0-A412-B9F95B7D3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750" y="1977853"/>
            <a:ext cx="5715842" cy="414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21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B724-1B8B-4455-AFCB-F011C048C262}"/>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15854DBF-2700-4834-88A7-BF7EFFE4C2EC}"/>
              </a:ext>
            </a:extLst>
          </p:cNvPr>
          <p:cNvSpPr>
            <a:spLocks noGrp="1"/>
          </p:cNvSpPr>
          <p:nvPr>
            <p:ph idx="1"/>
          </p:nvPr>
        </p:nvSpPr>
        <p:spPr>
          <a:xfrm>
            <a:off x="1097281" y="2108201"/>
            <a:ext cx="5226608" cy="4032540"/>
          </a:xfrm>
        </p:spPr>
        <p:txBody>
          <a:bodyPr>
            <a:normAutofit/>
          </a:bodyPr>
          <a:lstStyle/>
          <a:p>
            <a:r>
              <a:rPr lang="en-US" dirty="0"/>
              <a:t>2004 - Master of Science on University of Zagreb, Faculty of Electrical Engineering and Computing, Croatia</a:t>
            </a:r>
          </a:p>
          <a:p>
            <a:r>
              <a:rPr lang="en-US" dirty="0"/>
              <a:t>2010 - 2011 – MBA on Cotrugli, Zagreb, Croatia</a:t>
            </a:r>
          </a:p>
          <a:p>
            <a:r>
              <a:rPr lang="en-US" dirty="0"/>
              <a:t>2021 – 2023 ( exp. </a:t>
            </a:r>
            <a:r>
              <a:rPr lang="en-US"/>
              <a:t>) – TU </a:t>
            </a:r>
            <a:r>
              <a:rPr lang="en-US" dirty="0"/>
              <a:t>Wien, MBA - Innovation, Digitalization &amp; Entrepreneurship</a:t>
            </a:r>
          </a:p>
          <a:p>
            <a:endParaRPr lang="en-US" dirty="0"/>
          </a:p>
          <a:p>
            <a:r>
              <a:rPr lang="en-US" dirty="0"/>
              <a:t>2004 - … - over 40 technical certifications, 30+ Coursera courses/specializations ( agile, visualization, management ), PMP, ITIL, SAFE</a:t>
            </a:r>
          </a:p>
        </p:txBody>
      </p:sp>
      <p:sp>
        <p:nvSpPr>
          <p:cNvPr id="4" name="Content Placeholder 2">
            <a:extLst>
              <a:ext uri="{FF2B5EF4-FFF2-40B4-BE49-F238E27FC236}">
                <a16:creationId xmlns:a16="http://schemas.microsoft.com/office/drawing/2014/main" id="{34035C8F-7FBF-4008-A3D5-8E7E83F74EAC}"/>
              </a:ext>
            </a:extLst>
          </p:cNvPr>
          <p:cNvSpPr txBox="1">
            <a:spLocks/>
          </p:cNvSpPr>
          <p:nvPr/>
        </p:nvSpPr>
        <p:spPr>
          <a:xfrm>
            <a:off x="6323889" y="2108201"/>
            <a:ext cx="5691498" cy="4032540"/>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Worked in private sector in external and internal roles</a:t>
            </a:r>
          </a:p>
          <a:p>
            <a:r>
              <a:rPr lang="en-US" dirty="0"/>
              <a:t>Co-owned one startup</a:t>
            </a:r>
          </a:p>
          <a:p>
            <a:r>
              <a:rPr lang="en-US" dirty="0"/>
              <a:t>Holding public lectures, writing blogs</a:t>
            </a:r>
          </a:p>
          <a:p>
            <a:r>
              <a:rPr lang="en-US" dirty="0"/>
              <a:t>Tableau coach, PowerBI expert, data visualization fan</a:t>
            </a:r>
          </a:p>
          <a:p>
            <a:r>
              <a:rPr lang="en-US" dirty="0"/>
              <a:t>Passionate reader of books</a:t>
            </a:r>
          </a:p>
          <a:p>
            <a:r>
              <a:rPr lang="en-US" dirty="0"/>
              <a:t>Tennis and soccer fan, ITF tennis judge</a:t>
            </a:r>
          </a:p>
          <a:p>
            <a:endParaRPr lang="en-US" dirty="0"/>
          </a:p>
          <a:p>
            <a:r>
              <a:rPr lang="en-US" dirty="0"/>
              <a:t>Currently working in DWH stream, </a:t>
            </a:r>
            <a:r>
              <a:rPr lang="en-US" dirty="0" err="1"/>
              <a:t>Erste</a:t>
            </a:r>
            <a:r>
              <a:rPr lang="en-US" dirty="0"/>
              <a:t> Digital, Vienna</a:t>
            </a:r>
          </a:p>
          <a:p>
            <a:endParaRPr lang="en-US" dirty="0"/>
          </a:p>
        </p:txBody>
      </p:sp>
    </p:spTree>
    <p:extLst>
      <p:ext uri="{BB962C8B-B14F-4D97-AF65-F5344CB8AC3E}">
        <p14:creationId xmlns:p14="http://schemas.microsoft.com/office/powerpoint/2010/main" val="18282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2140-CC98-440C-BE7C-958957A11E7F}"/>
              </a:ext>
            </a:extLst>
          </p:cNvPr>
          <p:cNvSpPr>
            <a:spLocks noGrp="1"/>
          </p:cNvSpPr>
          <p:nvPr>
            <p:ph type="title"/>
          </p:nvPr>
        </p:nvSpPr>
        <p:spPr/>
        <p:txBody>
          <a:bodyPr/>
          <a:lstStyle/>
          <a:p>
            <a:r>
              <a:rPr lang="hr-HR" dirty="0"/>
              <a:t>Closing thoughts</a:t>
            </a:r>
            <a:endParaRPr lang="en-US" dirty="0"/>
          </a:p>
        </p:txBody>
      </p:sp>
      <p:sp>
        <p:nvSpPr>
          <p:cNvPr id="3" name="Content Placeholder 2">
            <a:extLst>
              <a:ext uri="{FF2B5EF4-FFF2-40B4-BE49-F238E27FC236}">
                <a16:creationId xmlns:a16="http://schemas.microsoft.com/office/drawing/2014/main" id="{DAEACEFF-2DD7-45AC-AA17-9CC002210587}"/>
              </a:ext>
            </a:extLst>
          </p:cNvPr>
          <p:cNvSpPr>
            <a:spLocks noGrp="1"/>
          </p:cNvSpPr>
          <p:nvPr>
            <p:ph idx="1"/>
          </p:nvPr>
        </p:nvSpPr>
        <p:spPr/>
        <p:txBody>
          <a:bodyPr/>
          <a:lstStyle/>
          <a:p>
            <a:pPr marL="0" lvl="0" indent="0" algn="l" rtl="0">
              <a:lnSpc>
                <a:spcPct val="80000"/>
              </a:lnSpc>
              <a:spcBef>
                <a:spcPts val="0"/>
              </a:spcBef>
              <a:spcAft>
                <a:spcPts val="0"/>
              </a:spcAft>
              <a:buClr>
                <a:schemeClr val="dk1"/>
              </a:buClr>
              <a:buSzPts val="2800"/>
              <a:buNone/>
            </a:pPr>
            <a:r>
              <a:rPr lang="en-US" dirty="0"/>
              <a:t>Take every chance to show a tangible object</a:t>
            </a:r>
          </a:p>
          <a:p>
            <a:pPr marL="0" lvl="0" indent="0" algn="l" rtl="0">
              <a:lnSpc>
                <a:spcPct val="80000"/>
              </a:lnSpc>
              <a:spcBef>
                <a:spcPts val="1000"/>
              </a:spcBef>
              <a:spcAft>
                <a:spcPts val="0"/>
              </a:spcAft>
              <a:buClr>
                <a:schemeClr val="dk1"/>
              </a:buClr>
              <a:buSzPts val="2800"/>
              <a:buNone/>
            </a:pPr>
            <a:r>
              <a:rPr lang="en-US" dirty="0"/>
              <a:t>Don’t use boxes or 3-D objects </a:t>
            </a:r>
          </a:p>
          <a:p>
            <a:pPr marL="0" lvl="0" indent="0" algn="l" rtl="0">
              <a:lnSpc>
                <a:spcPct val="80000"/>
              </a:lnSpc>
              <a:spcBef>
                <a:spcPts val="1000"/>
              </a:spcBef>
              <a:spcAft>
                <a:spcPts val="0"/>
              </a:spcAft>
              <a:buClr>
                <a:schemeClr val="dk1"/>
              </a:buClr>
              <a:buSzPts val="2800"/>
              <a:buNone/>
            </a:pPr>
            <a:r>
              <a:rPr lang="en-US" dirty="0"/>
              <a:t>When presenting - focus on two things - story and credibility</a:t>
            </a:r>
          </a:p>
          <a:p>
            <a:pPr marL="0" lvl="0" indent="0" algn="l" rtl="0">
              <a:lnSpc>
                <a:spcPct val="80000"/>
              </a:lnSpc>
              <a:spcBef>
                <a:spcPts val="1000"/>
              </a:spcBef>
              <a:spcAft>
                <a:spcPts val="0"/>
              </a:spcAft>
              <a:buClr>
                <a:schemeClr val="dk1"/>
              </a:buClr>
              <a:buSzPts val="2800"/>
              <a:buNone/>
            </a:pPr>
            <a:r>
              <a:rPr lang="en-US" dirty="0"/>
              <a:t>To clarify - add detail</a:t>
            </a:r>
          </a:p>
          <a:p>
            <a:pPr marL="0" lvl="0" indent="0" algn="l" rtl="0">
              <a:lnSpc>
                <a:spcPct val="80000"/>
              </a:lnSpc>
              <a:spcBef>
                <a:spcPts val="1000"/>
              </a:spcBef>
              <a:spcAft>
                <a:spcPts val="0"/>
              </a:spcAft>
              <a:buClr>
                <a:schemeClr val="dk1"/>
              </a:buClr>
              <a:buSzPts val="2800"/>
              <a:buNone/>
            </a:pPr>
            <a:r>
              <a:rPr lang="en-US" dirty="0"/>
              <a:t>Tell the audience what is important</a:t>
            </a:r>
          </a:p>
          <a:p>
            <a:pPr marL="0" lvl="0" indent="0" algn="l" rtl="0">
              <a:lnSpc>
                <a:spcPct val="80000"/>
              </a:lnSpc>
              <a:spcBef>
                <a:spcPts val="1000"/>
              </a:spcBef>
              <a:spcAft>
                <a:spcPts val="0"/>
              </a:spcAft>
              <a:buClr>
                <a:schemeClr val="dk1"/>
              </a:buClr>
              <a:buSzPts val="2800"/>
              <a:buNone/>
            </a:pPr>
            <a:r>
              <a:rPr lang="en-US" dirty="0"/>
              <a:t>A number provides information, but it doesn’t give context</a:t>
            </a:r>
          </a:p>
          <a:p>
            <a:pPr marL="0" lvl="0" indent="0" algn="l" rtl="0">
              <a:lnSpc>
                <a:spcPct val="80000"/>
              </a:lnSpc>
              <a:spcBef>
                <a:spcPts val="1000"/>
              </a:spcBef>
              <a:spcAft>
                <a:spcPts val="0"/>
              </a:spcAft>
              <a:buClr>
                <a:schemeClr val="dk1"/>
              </a:buClr>
              <a:buSzPts val="2800"/>
              <a:buNone/>
            </a:pPr>
            <a:r>
              <a:rPr lang="en-US" dirty="0"/>
              <a:t>You don’t need multiple corporate logos on every slide or graphics</a:t>
            </a:r>
          </a:p>
          <a:p>
            <a:pPr marL="0" lvl="0" indent="0" algn="l" rtl="0">
              <a:lnSpc>
                <a:spcPct val="80000"/>
              </a:lnSpc>
              <a:spcBef>
                <a:spcPts val="1000"/>
              </a:spcBef>
              <a:spcAft>
                <a:spcPts val="0"/>
              </a:spcAft>
              <a:buClr>
                <a:schemeClr val="dk1"/>
              </a:buClr>
              <a:buSzPts val="2800"/>
              <a:buNone/>
            </a:pPr>
            <a:r>
              <a:rPr lang="en-US" dirty="0"/>
              <a:t>If a summary is tough to write, your content is weak</a:t>
            </a:r>
          </a:p>
          <a:p>
            <a:pPr marL="0" lvl="0" indent="0" algn="l" rtl="0">
              <a:lnSpc>
                <a:spcPct val="80000"/>
              </a:lnSpc>
              <a:spcBef>
                <a:spcPts val="1000"/>
              </a:spcBef>
              <a:spcAft>
                <a:spcPts val="0"/>
              </a:spcAft>
              <a:buClr>
                <a:schemeClr val="dk1"/>
              </a:buClr>
              <a:buSzPts val="2800"/>
              <a:buNone/>
            </a:pPr>
            <a:r>
              <a:rPr lang="en-US" dirty="0"/>
              <a:t>Final part is Q&amp;A, press conference style</a:t>
            </a:r>
          </a:p>
          <a:p>
            <a:endParaRPr lang="en-US" dirty="0"/>
          </a:p>
        </p:txBody>
      </p:sp>
    </p:spTree>
    <p:extLst>
      <p:ext uri="{BB962C8B-B14F-4D97-AF65-F5344CB8AC3E}">
        <p14:creationId xmlns:p14="http://schemas.microsoft.com/office/powerpoint/2010/main" val="13922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6F9280-1C46-4C84-8AB3-24F5341EE111}"/>
              </a:ext>
            </a:extLst>
          </p:cNvPr>
          <p:cNvSpPr>
            <a:spLocks noGrp="1"/>
          </p:cNvSpPr>
          <p:nvPr>
            <p:ph type="ctrTitle"/>
          </p:nvPr>
        </p:nvSpPr>
        <p:spPr/>
        <p:txBody>
          <a:bodyPr/>
          <a:lstStyle/>
          <a:p>
            <a:r>
              <a:rPr lang="hr-HR" dirty="0"/>
              <a:t>Graphical form</a:t>
            </a:r>
            <a:endParaRPr lang="en-US" dirty="0"/>
          </a:p>
        </p:txBody>
      </p:sp>
      <p:sp>
        <p:nvSpPr>
          <p:cNvPr id="5" name="Subtitle 4">
            <a:extLst>
              <a:ext uri="{FF2B5EF4-FFF2-40B4-BE49-F238E27FC236}">
                <a16:creationId xmlns:a16="http://schemas.microsoft.com/office/drawing/2014/main" id="{30386CAE-8734-444E-95B8-6DFBF3364BF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01813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44;p25">
            <a:extLst>
              <a:ext uri="{FF2B5EF4-FFF2-40B4-BE49-F238E27FC236}">
                <a16:creationId xmlns:a16="http://schemas.microsoft.com/office/drawing/2014/main" id="{AA0CF3D1-B7F0-46BA-8F91-E0C36C74926D}"/>
              </a:ext>
            </a:extLst>
          </p:cNvPr>
          <p:cNvPicPr preferRelativeResize="0"/>
          <p:nvPr/>
        </p:nvPicPr>
        <p:blipFill rotWithShape="1">
          <a:blip r:embed="rId2">
            <a:alphaModFix/>
          </a:blip>
          <a:srcRect/>
          <a:stretch/>
        </p:blipFill>
        <p:spPr>
          <a:xfrm>
            <a:off x="147059" y="89932"/>
            <a:ext cx="11897882" cy="6203291"/>
          </a:xfrm>
          <a:prstGeom prst="rect">
            <a:avLst/>
          </a:prstGeom>
          <a:noFill/>
          <a:ln>
            <a:noFill/>
          </a:ln>
        </p:spPr>
      </p:pic>
    </p:spTree>
    <p:extLst>
      <p:ext uri="{BB962C8B-B14F-4D97-AF65-F5344CB8AC3E}">
        <p14:creationId xmlns:p14="http://schemas.microsoft.com/office/powerpoint/2010/main" val="2008107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220B5-1353-4465-B2F6-62B14FD67509}"/>
              </a:ext>
            </a:extLst>
          </p:cNvPr>
          <p:cNvSpPr>
            <a:spLocks noGrp="1"/>
          </p:cNvSpPr>
          <p:nvPr>
            <p:ph type="title"/>
          </p:nvPr>
        </p:nvSpPr>
        <p:spPr/>
        <p:txBody>
          <a:bodyPr/>
          <a:lstStyle/>
          <a:p>
            <a:r>
              <a:rPr lang="hr-HR" dirty="0"/>
              <a:t>Finding the right graphic form</a:t>
            </a:r>
            <a:endParaRPr lang="en-US" dirty="0"/>
          </a:p>
        </p:txBody>
      </p:sp>
      <p:sp>
        <p:nvSpPr>
          <p:cNvPr id="3" name="Content Placeholder 2">
            <a:extLst>
              <a:ext uri="{FF2B5EF4-FFF2-40B4-BE49-F238E27FC236}">
                <a16:creationId xmlns:a16="http://schemas.microsoft.com/office/drawing/2014/main" id="{2EE33684-6A9D-4DC0-B4EA-81E23C58CA86}"/>
              </a:ext>
            </a:extLst>
          </p:cNvPr>
          <p:cNvSpPr>
            <a:spLocks noGrp="1"/>
          </p:cNvSpPr>
          <p:nvPr>
            <p:ph idx="1"/>
          </p:nvPr>
        </p:nvSpPr>
        <p:spPr/>
        <p:txBody>
          <a:bodyPr/>
          <a:lstStyle/>
          <a:p>
            <a:pPr marL="0" lvl="0" indent="0" algn="l" rtl="0">
              <a:lnSpc>
                <a:spcPct val="90000"/>
              </a:lnSpc>
              <a:spcBef>
                <a:spcPts val="0"/>
              </a:spcBef>
              <a:spcAft>
                <a:spcPts val="0"/>
              </a:spcAft>
              <a:buClr>
                <a:schemeClr val="dk1"/>
              </a:buClr>
              <a:buSzPts val="2800"/>
              <a:buNone/>
            </a:pPr>
            <a:endParaRPr lang="en-US" dirty="0"/>
          </a:p>
          <a:p>
            <a:pPr marL="0" lvl="0" indent="0" algn="l" rtl="0">
              <a:lnSpc>
                <a:spcPct val="90000"/>
              </a:lnSpc>
              <a:spcBef>
                <a:spcPts val="0"/>
              </a:spcBef>
              <a:spcAft>
                <a:spcPts val="0"/>
              </a:spcAft>
              <a:buClr>
                <a:schemeClr val="dk1"/>
              </a:buClr>
              <a:buSzPts val="2800"/>
              <a:buNone/>
            </a:pPr>
            <a:r>
              <a:rPr lang="en-US" dirty="0"/>
              <a:t>What do you want to accomplish?</a:t>
            </a:r>
          </a:p>
          <a:p>
            <a:pPr marL="685800" lvl="1" indent="-228600" algn="l" rtl="0">
              <a:lnSpc>
                <a:spcPct val="90000"/>
              </a:lnSpc>
              <a:spcBef>
                <a:spcPts val="500"/>
              </a:spcBef>
              <a:spcAft>
                <a:spcPts val="0"/>
              </a:spcAft>
              <a:buClr>
                <a:schemeClr val="dk1"/>
              </a:buClr>
              <a:buSzPts val="2400"/>
              <a:buChar char="•"/>
            </a:pPr>
            <a:r>
              <a:rPr lang="en-US" dirty="0"/>
              <a:t>Compare</a:t>
            </a:r>
          </a:p>
          <a:p>
            <a:pPr marL="685800" lvl="1" indent="-228600" algn="l" rtl="0">
              <a:lnSpc>
                <a:spcPct val="90000"/>
              </a:lnSpc>
              <a:spcBef>
                <a:spcPts val="500"/>
              </a:spcBef>
              <a:spcAft>
                <a:spcPts val="0"/>
              </a:spcAft>
              <a:buClr>
                <a:schemeClr val="dk1"/>
              </a:buClr>
              <a:buSzPts val="2400"/>
              <a:buChar char="•"/>
            </a:pPr>
            <a:r>
              <a:rPr lang="en-US" dirty="0"/>
              <a:t>See change</a:t>
            </a:r>
          </a:p>
          <a:p>
            <a:pPr marL="685800" lvl="1" indent="-228600" algn="l" rtl="0">
              <a:lnSpc>
                <a:spcPct val="90000"/>
              </a:lnSpc>
              <a:spcBef>
                <a:spcPts val="500"/>
              </a:spcBef>
              <a:spcAft>
                <a:spcPts val="0"/>
              </a:spcAft>
              <a:buClr>
                <a:schemeClr val="dk1"/>
              </a:buClr>
              <a:buSzPts val="2400"/>
              <a:buChar char="•"/>
            </a:pPr>
            <a:r>
              <a:rPr lang="en-US" dirty="0"/>
              <a:t>Reveal relationships</a:t>
            </a:r>
          </a:p>
          <a:p>
            <a:pPr marL="685800" lvl="1" indent="-228600" algn="l" rtl="0">
              <a:lnSpc>
                <a:spcPct val="90000"/>
              </a:lnSpc>
              <a:spcBef>
                <a:spcPts val="500"/>
              </a:spcBef>
              <a:spcAft>
                <a:spcPts val="0"/>
              </a:spcAft>
              <a:buClr>
                <a:schemeClr val="dk1"/>
              </a:buClr>
              <a:buSzPts val="2400"/>
              <a:buChar char="•"/>
            </a:pPr>
            <a:r>
              <a:rPr lang="en-US" dirty="0"/>
              <a:t>Envision temporal or spatial patterns</a:t>
            </a:r>
          </a:p>
          <a:p>
            <a:pPr marL="0" lvl="0" indent="0" algn="l" rtl="0">
              <a:lnSpc>
                <a:spcPct val="90000"/>
              </a:lnSpc>
              <a:spcBef>
                <a:spcPts val="1000"/>
              </a:spcBef>
              <a:spcAft>
                <a:spcPts val="0"/>
              </a:spcAft>
              <a:buClr>
                <a:schemeClr val="dk1"/>
              </a:buClr>
              <a:buSzPts val="2800"/>
              <a:buNone/>
            </a:pPr>
            <a:r>
              <a:rPr lang="en-US" dirty="0"/>
              <a:t>Try different graphic forms</a:t>
            </a:r>
          </a:p>
          <a:p>
            <a:pPr marL="0" lvl="0" indent="0" algn="l" rtl="0">
              <a:lnSpc>
                <a:spcPct val="90000"/>
              </a:lnSpc>
              <a:spcBef>
                <a:spcPts val="1000"/>
              </a:spcBef>
              <a:spcAft>
                <a:spcPts val="0"/>
              </a:spcAft>
              <a:buClr>
                <a:schemeClr val="dk1"/>
              </a:buClr>
              <a:buSzPts val="2800"/>
              <a:buNone/>
            </a:pPr>
            <a:r>
              <a:rPr lang="en-US" dirty="0"/>
              <a:t>Arrange the components to make it as easy as possible to extract meaning from it</a:t>
            </a:r>
          </a:p>
          <a:p>
            <a:pPr marL="0" lvl="0" indent="0" algn="l" rtl="0">
              <a:lnSpc>
                <a:spcPct val="90000"/>
              </a:lnSpc>
              <a:spcBef>
                <a:spcPts val="1000"/>
              </a:spcBef>
              <a:spcAft>
                <a:spcPts val="0"/>
              </a:spcAft>
              <a:buClr>
                <a:schemeClr val="dk1"/>
              </a:buClr>
              <a:buSzPts val="2800"/>
              <a:buNone/>
            </a:pPr>
            <a:r>
              <a:rPr lang="en-US" dirty="0"/>
              <a:t>Test the outcomes</a:t>
            </a:r>
          </a:p>
          <a:p>
            <a:pPr marL="228600" lvl="0" indent="-50800" algn="l" rtl="0">
              <a:lnSpc>
                <a:spcPct val="90000"/>
              </a:lnSpc>
              <a:spcBef>
                <a:spcPts val="1000"/>
              </a:spcBef>
              <a:spcAft>
                <a:spcPts val="0"/>
              </a:spcAft>
              <a:buClr>
                <a:schemeClr val="dk1"/>
              </a:buClr>
              <a:buSzPts val="2800"/>
              <a:buNone/>
            </a:pPr>
            <a:endParaRPr lang="en-US" dirty="0"/>
          </a:p>
          <a:p>
            <a:endParaRPr lang="en-US" dirty="0"/>
          </a:p>
        </p:txBody>
      </p:sp>
    </p:spTree>
    <p:extLst>
      <p:ext uri="{BB962C8B-B14F-4D97-AF65-F5344CB8AC3E}">
        <p14:creationId xmlns:p14="http://schemas.microsoft.com/office/powerpoint/2010/main" val="285746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55EA-1A6E-4F31-99C4-C6EAE68AAEA3}"/>
              </a:ext>
            </a:extLst>
          </p:cNvPr>
          <p:cNvSpPr>
            <a:spLocks noGrp="1"/>
          </p:cNvSpPr>
          <p:nvPr>
            <p:ph type="title"/>
          </p:nvPr>
        </p:nvSpPr>
        <p:spPr/>
        <p:txBody>
          <a:bodyPr/>
          <a:lstStyle/>
          <a:p>
            <a:r>
              <a:rPr lang="hr-HR" dirty="0"/>
              <a:t>The data visualization catalogue</a:t>
            </a:r>
            <a:endParaRPr lang="en-US" dirty="0"/>
          </a:p>
        </p:txBody>
      </p:sp>
      <p:pic>
        <p:nvPicPr>
          <p:cNvPr id="5" name="Google Shape;257;p27">
            <a:extLst>
              <a:ext uri="{FF2B5EF4-FFF2-40B4-BE49-F238E27FC236}">
                <a16:creationId xmlns:a16="http://schemas.microsoft.com/office/drawing/2014/main" id="{28F671A2-A38A-4335-8571-DE1ABC863BEC}"/>
              </a:ext>
            </a:extLst>
          </p:cNvPr>
          <p:cNvPicPr preferRelativeResize="0"/>
          <p:nvPr/>
        </p:nvPicPr>
        <p:blipFill rotWithShape="1">
          <a:blip r:embed="rId2">
            <a:alphaModFix/>
          </a:blip>
          <a:srcRect l="33808" t="38819" r="35002" b="20780"/>
          <a:stretch/>
        </p:blipFill>
        <p:spPr>
          <a:xfrm>
            <a:off x="3189336" y="1968594"/>
            <a:ext cx="5425745" cy="3741923"/>
          </a:xfrm>
          <a:prstGeom prst="rect">
            <a:avLst/>
          </a:prstGeom>
          <a:noFill/>
          <a:ln>
            <a:noFill/>
          </a:ln>
        </p:spPr>
      </p:pic>
      <p:sp>
        <p:nvSpPr>
          <p:cNvPr id="6" name="Google Shape;256;p27">
            <a:extLst>
              <a:ext uri="{FF2B5EF4-FFF2-40B4-BE49-F238E27FC236}">
                <a16:creationId xmlns:a16="http://schemas.microsoft.com/office/drawing/2014/main" id="{DD93F2BF-DB74-4907-97F6-1EECEA6C8329}"/>
              </a:ext>
            </a:extLst>
          </p:cNvPr>
          <p:cNvSpPr txBox="1">
            <a:spLocks/>
          </p:cNvSpPr>
          <p:nvPr/>
        </p:nvSpPr>
        <p:spPr>
          <a:xfrm>
            <a:off x="3189337" y="5850015"/>
            <a:ext cx="5813326" cy="606290"/>
          </a:xfrm>
          <a:prstGeom prst="rect">
            <a:avLst/>
          </a:prstGeom>
          <a:noFill/>
          <a:ln>
            <a:noFill/>
          </a:ln>
        </p:spPr>
        <p:txBody>
          <a:bodyPr spcFirstLastPara="1" vert="horz" wrap="square" lIns="91425" tIns="45700" rIns="91425" bIns="45700" rtlCol="0" anchor="t" anchorCtr="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90000"/>
              </a:lnSpc>
              <a:spcBef>
                <a:spcPts val="0"/>
              </a:spcBef>
              <a:spcAft>
                <a:spcPts val="0"/>
              </a:spcAft>
              <a:buClr>
                <a:schemeClr val="dk1"/>
              </a:buClr>
              <a:buSzPts val="2800"/>
              <a:buFont typeface="Calibri" panose="020F0502020204030204" pitchFamily="34" charset="0"/>
              <a:buNone/>
            </a:pPr>
            <a:r>
              <a:rPr lang="en-US"/>
              <a:t>By Severino Ribecca, </a:t>
            </a:r>
            <a:r>
              <a:rPr lang="en-US" u="sng">
                <a:solidFill>
                  <a:schemeClr val="hlink"/>
                </a:solidFill>
                <a:hlinkClick r:id="rId3"/>
              </a:rPr>
              <a:t>https://datavizcatalogue.com/</a:t>
            </a:r>
            <a:r>
              <a:rPr lang="en-US"/>
              <a:t> </a:t>
            </a:r>
            <a:endParaRPr lang="en-US" dirty="0"/>
          </a:p>
        </p:txBody>
      </p:sp>
    </p:spTree>
    <p:extLst>
      <p:ext uri="{BB962C8B-B14F-4D97-AF65-F5344CB8AC3E}">
        <p14:creationId xmlns:p14="http://schemas.microsoft.com/office/powerpoint/2010/main" val="2627873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9049-F5FF-402B-87EF-CB18767429B3}"/>
              </a:ext>
            </a:extLst>
          </p:cNvPr>
          <p:cNvSpPr>
            <a:spLocks noGrp="1"/>
          </p:cNvSpPr>
          <p:nvPr>
            <p:ph type="title"/>
          </p:nvPr>
        </p:nvSpPr>
        <p:spPr/>
        <p:txBody>
          <a:bodyPr/>
          <a:lstStyle/>
          <a:p>
            <a:r>
              <a:rPr lang="hr-HR" dirty="0"/>
              <a:t>Parts of a whole &amp; proportions</a:t>
            </a:r>
            <a:endParaRPr lang="en-US" dirty="0"/>
          </a:p>
        </p:txBody>
      </p:sp>
      <p:sp>
        <p:nvSpPr>
          <p:cNvPr id="3" name="Content Placeholder 2">
            <a:extLst>
              <a:ext uri="{FF2B5EF4-FFF2-40B4-BE49-F238E27FC236}">
                <a16:creationId xmlns:a16="http://schemas.microsoft.com/office/drawing/2014/main" id="{75E85C15-76A1-4753-9416-01430B2E9EE2}"/>
              </a:ext>
            </a:extLst>
          </p:cNvPr>
          <p:cNvSpPr>
            <a:spLocks noGrp="1"/>
          </p:cNvSpPr>
          <p:nvPr>
            <p:ph idx="1"/>
          </p:nvPr>
        </p:nvSpPr>
        <p:spPr>
          <a:xfrm>
            <a:off x="1097280" y="2108201"/>
            <a:ext cx="10058400" cy="2051423"/>
          </a:xfrm>
        </p:spPr>
        <p:txBody>
          <a:bodyPr/>
          <a:lstStyle/>
          <a:p>
            <a:pPr marL="25400" lvl="0" indent="0" algn="l" rtl="0">
              <a:lnSpc>
                <a:spcPct val="90000"/>
              </a:lnSpc>
              <a:spcBef>
                <a:spcPts val="0"/>
              </a:spcBef>
              <a:spcAft>
                <a:spcPts val="0"/>
              </a:spcAft>
              <a:buClr>
                <a:schemeClr val="dk1"/>
              </a:buClr>
              <a:buSzPts val="2400"/>
              <a:buNone/>
            </a:pPr>
            <a:r>
              <a:rPr lang="en-US" sz="2400" dirty="0"/>
              <a:t>Pie chart</a:t>
            </a:r>
          </a:p>
          <a:p>
            <a:pPr marL="685800" lvl="1" indent="-228600" algn="l" rtl="0">
              <a:lnSpc>
                <a:spcPct val="90000"/>
              </a:lnSpc>
              <a:spcBef>
                <a:spcPts val="500"/>
              </a:spcBef>
              <a:spcAft>
                <a:spcPts val="0"/>
              </a:spcAft>
              <a:buClr>
                <a:schemeClr val="dk1"/>
              </a:buClr>
              <a:buSzPts val="2400"/>
              <a:buChar char="•"/>
            </a:pPr>
            <a:r>
              <a:rPr lang="en-US" dirty="0"/>
              <a:t>Displays part of a whole</a:t>
            </a:r>
          </a:p>
          <a:p>
            <a:pPr marL="25400" lvl="0" indent="0" algn="l" rtl="0">
              <a:lnSpc>
                <a:spcPct val="90000"/>
              </a:lnSpc>
              <a:spcBef>
                <a:spcPts val="1000"/>
              </a:spcBef>
              <a:spcAft>
                <a:spcPts val="0"/>
              </a:spcAft>
              <a:buClr>
                <a:schemeClr val="dk1"/>
              </a:buClr>
              <a:buSzPts val="2400"/>
              <a:buNone/>
            </a:pPr>
            <a:r>
              <a:rPr lang="en-US" sz="2400" dirty="0"/>
              <a:t>Bad for proportion perception as human vision does not perceive well angle based proportions</a:t>
            </a:r>
          </a:p>
          <a:p>
            <a:pPr marL="25400" lvl="0" indent="0" algn="l" rtl="0">
              <a:lnSpc>
                <a:spcPct val="90000"/>
              </a:lnSpc>
              <a:spcBef>
                <a:spcPts val="1000"/>
              </a:spcBef>
              <a:spcAft>
                <a:spcPts val="0"/>
              </a:spcAft>
              <a:buClr>
                <a:schemeClr val="dk1"/>
              </a:buClr>
              <a:buSzPts val="2400"/>
              <a:buNone/>
            </a:pPr>
            <a:r>
              <a:rPr lang="en-US" sz="2400" dirty="0"/>
              <a:t>Not suitable for accurate comparison</a:t>
            </a:r>
          </a:p>
          <a:p>
            <a:endParaRPr lang="en-US" dirty="0"/>
          </a:p>
        </p:txBody>
      </p:sp>
      <p:pic>
        <p:nvPicPr>
          <p:cNvPr id="5" name="Google Shape;264;p28">
            <a:extLst>
              <a:ext uri="{FF2B5EF4-FFF2-40B4-BE49-F238E27FC236}">
                <a16:creationId xmlns:a16="http://schemas.microsoft.com/office/drawing/2014/main" id="{5A11037B-76D5-47A9-8CA4-C40CC8F23799}"/>
              </a:ext>
            </a:extLst>
          </p:cNvPr>
          <p:cNvPicPr preferRelativeResize="0"/>
          <p:nvPr/>
        </p:nvPicPr>
        <p:blipFill rotWithShape="1">
          <a:blip r:embed="rId2">
            <a:alphaModFix/>
          </a:blip>
          <a:srcRect b="46253"/>
          <a:stretch/>
        </p:blipFill>
        <p:spPr>
          <a:xfrm>
            <a:off x="7297270" y="3431988"/>
            <a:ext cx="3433483" cy="2738718"/>
          </a:xfrm>
          <a:prstGeom prst="rect">
            <a:avLst/>
          </a:prstGeom>
          <a:noFill/>
          <a:ln>
            <a:noFill/>
          </a:ln>
        </p:spPr>
      </p:pic>
    </p:spTree>
    <p:extLst>
      <p:ext uri="{BB962C8B-B14F-4D97-AF65-F5344CB8AC3E}">
        <p14:creationId xmlns:p14="http://schemas.microsoft.com/office/powerpoint/2010/main" val="248642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202A-FF88-4AB7-AD0E-AE3EC9E19220}"/>
              </a:ext>
            </a:extLst>
          </p:cNvPr>
          <p:cNvSpPr>
            <a:spLocks noGrp="1"/>
          </p:cNvSpPr>
          <p:nvPr>
            <p:ph type="title"/>
          </p:nvPr>
        </p:nvSpPr>
        <p:spPr/>
        <p:txBody>
          <a:bodyPr/>
          <a:lstStyle/>
          <a:p>
            <a:r>
              <a:rPr lang="hr-HR" dirty="0"/>
              <a:t>Parts of a whole &amp; proportions</a:t>
            </a:r>
            <a:endParaRPr lang="en-US" dirty="0"/>
          </a:p>
        </p:txBody>
      </p:sp>
      <p:sp>
        <p:nvSpPr>
          <p:cNvPr id="3" name="Content Placeholder 2">
            <a:extLst>
              <a:ext uri="{FF2B5EF4-FFF2-40B4-BE49-F238E27FC236}">
                <a16:creationId xmlns:a16="http://schemas.microsoft.com/office/drawing/2014/main" id="{508CCCC3-8CAA-46D5-B63A-38F535C09325}"/>
              </a:ext>
            </a:extLst>
          </p:cNvPr>
          <p:cNvSpPr>
            <a:spLocks noGrp="1"/>
          </p:cNvSpPr>
          <p:nvPr>
            <p:ph idx="1"/>
          </p:nvPr>
        </p:nvSpPr>
        <p:spPr>
          <a:xfrm>
            <a:off x="1097280" y="2511612"/>
            <a:ext cx="2936838" cy="2356223"/>
          </a:xfrm>
        </p:spPr>
        <p:txBody>
          <a:bodyPr/>
          <a:lstStyle/>
          <a:p>
            <a:pPr marL="25400" lvl="0" indent="0" algn="l" rtl="0">
              <a:lnSpc>
                <a:spcPct val="90000"/>
              </a:lnSpc>
              <a:spcBef>
                <a:spcPts val="0"/>
              </a:spcBef>
              <a:spcAft>
                <a:spcPts val="0"/>
              </a:spcAft>
              <a:buClr>
                <a:schemeClr val="dk1"/>
              </a:buClr>
              <a:buSzPts val="2400"/>
              <a:buNone/>
            </a:pPr>
            <a:r>
              <a:rPr lang="en-US" sz="2400" dirty="0" err="1"/>
              <a:t>Treemap</a:t>
            </a:r>
            <a:endParaRPr lang="en-US" sz="2400" dirty="0"/>
          </a:p>
          <a:p>
            <a:pPr marL="685800" lvl="1" indent="-228600" algn="l" rtl="0">
              <a:lnSpc>
                <a:spcPct val="90000"/>
              </a:lnSpc>
              <a:spcBef>
                <a:spcPts val="500"/>
              </a:spcBef>
              <a:spcAft>
                <a:spcPts val="0"/>
              </a:spcAft>
              <a:buClr>
                <a:schemeClr val="dk1"/>
              </a:buClr>
              <a:buSzPts val="2400"/>
              <a:buChar char="•"/>
            </a:pPr>
            <a:r>
              <a:rPr lang="en-US" dirty="0"/>
              <a:t>Can display a hierarchy</a:t>
            </a:r>
          </a:p>
          <a:p>
            <a:pPr marL="25400" lvl="0" indent="0" algn="l" rtl="0">
              <a:lnSpc>
                <a:spcPct val="90000"/>
              </a:lnSpc>
              <a:spcBef>
                <a:spcPts val="1000"/>
              </a:spcBef>
              <a:spcAft>
                <a:spcPts val="0"/>
              </a:spcAft>
              <a:buClr>
                <a:schemeClr val="dk1"/>
              </a:buClr>
              <a:buSzPts val="2400"/>
              <a:buNone/>
            </a:pPr>
            <a:r>
              <a:rPr lang="en-US" sz="2400" dirty="0"/>
              <a:t>Impractical with too many small segments</a:t>
            </a:r>
          </a:p>
          <a:p>
            <a:pPr marL="25400" lvl="0" indent="0" algn="l" rtl="0">
              <a:lnSpc>
                <a:spcPct val="90000"/>
              </a:lnSpc>
              <a:spcBef>
                <a:spcPts val="1000"/>
              </a:spcBef>
              <a:spcAft>
                <a:spcPts val="0"/>
              </a:spcAft>
              <a:buClr>
                <a:schemeClr val="dk1"/>
              </a:buClr>
              <a:buSzPts val="2400"/>
              <a:buNone/>
            </a:pPr>
            <a:r>
              <a:rPr lang="en-US" sz="2400" dirty="0"/>
              <a:t>Impractical with too many hierarchy levels</a:t>
            </a:r>
          </a:p>
          <a:p>
            <a:endParaRPr lang="en-US" dirty="0"/>
          </a:p>
        </p:txBody>
      </p:sp>
      <p:pic>
        <p:nvPicPr>
          <p:cNvPr id="5" name="Google Shape;271;p29">
            <a:extLst>
              <a:ext uri="{FF2B5EF4-FFF2-40B4-BE49-F238E27FC236}">
                <a16:creationId xmlns:a16="http://schemas.microsoft.com/office/drawing/2014/main" id="{87AC7A1E-7A0B-4ACC-A094-AA80B9B6D7D2}"/>
              </a:ext>
            </a:extLst>
          </p:cNvPr>
          <p:cNvPicPr preferRelativeResize="0"/>
          <p:nvPr/>
        </p:nvPicPr>
        <p:blipFill rotWithShape="1">
          <a:blip r:embed="rId2">
            <a:alphaModFix/>
          </a:blip>
          <a:srcRect/>
          <a:stretch/>
        </p:blipFill>
        <p:spPr>
          <a:xfrm>
            <a:off x="4058386" y="2108201"/>
            <a:ext cx="7097294" cy="3163046"/>
          </a:xfrm>
          <a:prstGeom prst="rect">
            <a:avLst/>
          </a:prstGeom>
          <a:noFill/>
          <a:ln>
            <a:noFill/>
          </a:ln>
        </p:spPr>
      </p:pic>
    </p:spTree>
    <p:extLst>
      <p:ext uri="{BB962C8B-B14F-4D97-AF65-F5344CB8AC3E}">
        <p14:creationId xmlns:p14="http://schemas.microsoft.com/office/powerpoint/2010/main" val="631299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CBE8-A5B1-4C92-BAC2-5039C1254458}"/>
              </a:ext>
            </a:extLst>
          </p:cNvPr>
          <p:cNvSpPr>
            <a:spLocks noGrp="1"/>
          </p:cNvSpPr>
          <p:nvPr>
            <p:ph type="title"/>
          </p:nvPr>
        </p:nvSpPr>
        <p:spPr/>
        <p:txBody>
          <a:bodyPr/>
          <a:lstStyle/>
          <a:p>
            <a:r>
              <a:rPr lang="hr-HR" dirty="0"/>
              <a:t>Plot what you want to show!</a:t>
            </a:r>
            <a:endParaRPr lang="en-US" dirty="0"/>
          </a:p>
        </p:txBody>
      </p:sp>
      <p:pic>
        <p:nvPicPr>
          <p:cNvPr id="7" name="Google Shape;277;p30">
            <a:extLst>
              <a:ext uri="{FF2B5EF4-FFF2-40B4-BE49-F238E27FC236}">
                <a16:creationId xmlns:a16="http://schemas.microsoft.com/office/drawing/2014/main" id="{D36F3B9A-DF34-40B7-9DE6-9C453DFA0412}"/>
              </a:ext>
            </a:extLst>
          </p:cNvPr>
          <p:cNvPicPr preferRelativeResize="0">
            <a:picLocks noChangeAspect="1"/>
          </p:cNvPicPr>
          <p:nvPr/>
        </p:nvPicPr>
        <p:blipFill rotWithShape="1">
          <a:blip r:embed="rId2">
            <a:alphaModFix/>
          </a:blip>
          <a:srcRect/>
          <a:stretch/>
        </p:blipFill>
        <p:spPr>
          <a:xfrm>
            <a:off x="2211058" y="2288542"/>
            <a:ext cx="7769883" cy="3326818"/>
          </a:xfrm>
          <a:prstGeom prst="rect">
            <a:avLst/>
          </a:prstGeom>
          <a:noFill/>
          <a:ln>
            <a:noFill/>
          </a:ln>
        </p:spPr>
      </p:pic>
    </p:spTree>
    <p:extLst>
      <p:ext uri="{BB962C8B-B14F-4D97-AF65-F5344CB8AC3E}">
        <p14:creationId xmlns:p14="http://schemas.microsoft.com/office/powerpoint/2010/main" val="3000499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75888C-02F8-488D-BADD-163C013BD405}"/>
              </a:ext>
            </a:extLst>
          </p:cNvPr>
          <p:cNvSpPr>
            <a:spLocks noGrp="1"/>
          </p:cNvSpPr>
          <p:nvPr>
            <p:ph type="ctrTitle"/>
          </p:nvPr>
        </p:nvSpPr>
        <p:spPr/>
        <p:txBody>
          <a:bodyPr/>
          <a:lstStyle/>
          <a:p>
            <a:r>
              <a:rPr lang="hr-HR" dirty="0"/>
              <a:t>Graphical integrity</a:t>
            </a:r>
            <a:endParaRPr lang="en-US" dirty="0"/>
          </a:p>
        </p:txBody>
      </p:sp>
      <p:sp>
        <p:nvSpPr>
          <p:cNvPr id="5" name="Subtitle 4">
            <a:extLst>
              <a:ext uri="{FF2B5EF4-FFF2-40B4-BE49-F238E27FC236}">
                <a16:creationId xmlns:a16="http://schemas.microsoft.com/office/drawing/2014/main" id="{B60D2C18-1932-48B8-832A-087D17D4E78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27034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3C30-FC3F-4BD2-BBA0-7EAB03BE8028}"/>
              </a:ext>
            </a:extLst>
          </p:cNvPr>
          <p:cNvSpPr>
            <a:spLocks noGrp="1"/>
          </p:cNvSpPr>
          <p:nvPr>
            <p:ph type="title"/>
          </p:nvPr>
        </p:nvSpPr>
        <p:spPr>
          <a:xfrm>
            <a:off x="1097280" y="286603"/>
            <a:ext cx="10377544" cy="1450757"/>
          </a:xfrm>
        </p:spPr>
        <p:txBody>
          <a:bodyPr/>
          <a:lstStyle/>
          <a:p>
            <a:r>
              <a:rPr lang="hr-HR" dirty="0"/>
              <a:t>GIGO also applies to data graphics!</a:t>
            </a:r>
            <a:endParaRPr lang="en-US" dirty="0"/>
          </a:p>
        </p:txBody>
      </p:sp>
      <p:pic>
        <p:nvPicPr>
          <p:cNvPr id="4098" name="Picture 2">
            <a:extLst>
              <a:ext uri="{FF2B5EF4-FFF2-40B4-BE49-F238E27FC236}">
                <a16:creationId xmlns:a16="http://schemas.microsoft.com/office/drawing/2014/main" id="{88841A79-3632-4DE7-8583-CFFB8D87B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2107351"/>
            <a:ext cx="10377544" cy="409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B724-1B8B-4455-AFCB-F011C048C262}"/>
              </a:ext>
            </a:extLst>
          </p:cNvPr>
          <p:cNvSpPr>
            <a:spLocks noGrp="1"/>
          </p:cNvSpPr>
          <p:nvPr>
            <p:ph type="title"/>
          </p:nvPr>
        </p:nvSpPr>
        <p:spPr/>
        <p:txBody>
          <a:bodyPr/>
          <a:lstStyle/>
          <a:p>
            <a:r>
              <a:rPr lang="en-US" dirty="0"/>
              <a:t>Contacts</a:t>
            </a:r>
          </a:p>
        </p:txBody>
      </p:sp>
      <p:sp>
        <p:nvSpPr>
          <p:cNvPr id="3" name="Content Placeholder 2">
            <a:extLst>
              <a:ext uri="{FF2B5EF4-FFF2-40B4-BE49-F238E27FC236}">
                <a16:creationId xmlns:a16="http://schemas.microsoft.com/office/drawing/2014/main" id="{15854DBF-2700-4834-88A7-BF7EFFE4C2EC}"/>
              </a:ext>
            </a:extLst>
          </p:cNvPr>
          <p:cNvSpPr>
            <a:spLocks noGrp="1"/>
          </p:cNvSpPr>
          <p:nvPr>
            <p:ph idx="1"/>
          </p:nvPr>
        </p:nvSpPr>
        <p:spPr>
          <a:xfrm>
            <a:off x="1097280" y="2108201"/>
            <a:ext cx="10058400" cy="4032540"/>
          </a:xfrm>
        </p:spPr>
        <p:txBody>
          <a:bodyPr>
            <a:normAutofit/>
          </a:bodyPr>
          <a:lstStyle/>
          <a:p>
            <a:endParaRPr lang="en-US" dirty="0"/>
          </a:p>
          <a:p>
            <a:endParaRPr lang="en-US" dirty="0"/>
          </a:p>
          <a:p>
            <a:r>
              <a:rPr lang="en-US" dirty="0"/>
              <a:t>Josip Saban</a:t>
            </a:r>
          </a:p>
          <a:p>
            <a:pPr lvl="1"/>
            <a:r>
              <a:rPr lang="en-US" dirty="0">
                <a:hlinkClick r:id="rId2"/>
              </a:rPr>
              <a:t>josip.saban@erstegroup.com</a:t>
            </a:r>
            <a:endParaRPr lang="en-US" dirty="0"/>
          </a:p>
          <a:p>
            <a:pPr lvl="1"/>
            <a:r>
              <a:rPr lang="en-US" dirty="0">
                <a:hlinkClick r:id="rId3"/>
              </a:rPr>
              <a:t>josipsabanbusiness@gmail.com</a:t>
            </a:r>
            <a:r>
              <a:rPr lang="en-US" dirty="0"/>
              <a:t> </a:t>
            </a:r>
          </a:p>
          <a:p>
            <a:pPr lvl="1"/>
            <a:r>
              <a:rPr lang="en-US" dirty="0">
                <a:hlinkClick r:id="rId4"/>
              </a:rPr>
              <a:t>https://www.linkedin.com/in/josipsaban/</a:t>
            </a:r>
            <a:r>
              <a:rPr lang="en-US" dirty="0"/>
              <a:t> </a:t>
            </a:r>
          </a:p>
          <a:p>
            <a:pPr lvl="1"/>
            <a:r>
              <a:rPr lang="en-US" dirty="0">
                <a:hlinkClick r:id="rId5"/>
              </a:rPr>
              <a:t>https://jsaban.github.io/</a:t>
            </a:r>
            <a:r>
              <a:rPr lang="en-US" dirty="0"/>
              <a:t> </a:t>
            </a:r>
          </a:p>
        </p:txBody>
      </p:sp>
    </p:spTree>
    <p:extLst>
      <p:ext uri="{BB962C8B-B14F-4D97-AF65-F5344CB8AC3E}">
        <p14:creationId xmlns:p14="http://schemas.microsoft.com/office/powerpoint/2010/main" val="3413421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860B-E8FB-4411-80FE-94F6E85BBD8D}"/>
              </a:ext>
            </a:extLst>
          </p:cNvPr>
          <p:cNvSpPr>
            <a:spLocks noGrp="1"/>
          </p:cNvSpPr>
          <p:nvPr>
            <p:ph type="title"/>
          </p:nvPr>
        </p:nvSpPr>
        <p:spPr/>
        <p:txBody>
          <a:bodyPr/>
          <a:lstStyle/>
          <a:p>
            <a:r>
              <a:rPr lang="hr-HR" dirty="0"/>
              <a:t>Misleading time series charts</a:t>
            </a:r>
            <a:endParaRPr lang="en-US" dirty="0"/>
          </a:p>
        </p:txBody>
      </p:sp>
      <p:pic>
        <p:nvPicPr>
          <p:cNvPr id="5" name="Google Shape;296;p33" title="Chart">
            <a:extLst>
              <a:ext uri="{FF2B5EF4-FFF2-40B4-BE49-F238E27FC236}">
                <a16:creationId xmlns:a16="http://schemas.microsoft.com/office/drawing/2014/main" id="{52428EBF-6CA2-4BC7-9415-C7E70DA93297}"/>
              </a:ext>
            </a:extLst>
          </p:cNvPr>
          <p:cNvPicPr preferRelativeResize="0"/>
          <p:nvPr/>
        </p:nvPicPr>
        <p:blipFill rotWithShape="1">
          <a:blip r:embed="rId2">
            <a:alphaModFix/>
          </a:blip>
          <a:srcRect/>
          <a:stretch/>
        </p:blipFill>
        <p:spPr>
          <a:xfrm>
            <a:off x="1198581" y="1981200"/>
            <a:ext cx="9794838" cy="4320989"/>
          </a:xfrm>
          <a:prstGeom prst="rect">
            <a:avLst/>
          </a:prstGeom>
          <a:noFill/>
          <a:ln>
            <a:noFill/>
          </a:ln>
        </p:spPr>
      </p:pic>
    </p:spTree>
    <p:extLst>
      <p:ext uri="{BB962C8B-B14F-4D97-AF65-F5344CB8AC3E}">
        <p14:creationId xmlns:p14="http://schemas.microsoft.com/office/powerpoint/2010/main" val="361567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860B-E8FB-4411-80FE-94F6E85BBD8D}"/>
              </a:ext>
            </a:extLst>
          </p:cNvPr>
          <p:cNvSpPr>
            <a:spLocks noGrp="1"/>
          </p:cNvSpPr>
          <p:nvPr>
            <p:ph type="title"/>
          </p:nvPr>
        </p:nvSpPr>
        <p:spPr/>
        <p:txBody>
          <a:bodyPr/>
          <a:lstStyle/>
          <a:p>
            <a:r>
              <a:rPr lang="hr-HR" dirty="0"/>
              <a:t>Misleading time series charts</a:t>
            </a:r>
            <a:endParaRPr lang="en-US" dirty="0"/>
          </a:p>
        </p:txBody>
      </p:sp>
      <p:pic>
        <p:nvPicPr>
          <p:cNvPr id="3" name="Google Shape;302;p34" title="Chart">
            <a:extLst>
              <a:ext uri="{FF2B5EF4-FFF2-40B4-BE49-F238E27FC236}">
                <a16:creationId xmlns:a16="http://schemas.microsoft.com/office/drawing/2014/main" id="{2144F921-10FE-4575-89C2-024275595210}"/>
              </a:ext>
            </a:extLst>
          </p:cNvPr>
          <p:cNvPicPr preferRelativeResize="0"/>
          <p:nvPr/>
        </p:nvPicPr>
        <p:blipFill rotWithShape="1">
          <a:blip r:embed="rId2">
            <a:alphaModFix/>
          </a:blip>
          <a:srcRect/>
          <a:stretch/>
        </p:blipFill>
        <p:spPr>
          <a:xfrm>
            <a:off x="1730737" y="1963270"/>
            <a:ext cx="8791485" cy="4400565"/>
          </a:xfrm>
          <a:prstGeom prst="rect">
            <a:avLst/>
          </a:prstGeom>
          <a:noFill/>
          <a:ln>
            <a:noFill/>
          </a:ln>
        </p:spPr>
      </p:pic>
    </p:spTree>
    <p:extLst>
      <p:ext uri="{BB962C8B-B14F-4D97-AF65-F5344CB8AC3E}">
        <p14:creationId xmlns:p14="http://schemas.microsoft.com/office/powerpoint/2010/main" val="2590544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A3CE-2227-4FFB-A3E6-A5262091A1C1}"/>
              </a:ext>
            </a:extLst>
          </p:cNvPr>
          <p:cNvSpPr>
            <a:spLocks noGrp="1"/>
          </p:cNvSpPr>
          <p:nvPr>
            <p:ph type="title"/>
          </p:nvPr>
        </p:nvSpPr>
        <p:spPr/>
        <p:txBody>
          <a:bodyPr/>
          <a:lstStyle/>
          <a:p>
            <a:r>
              <a:rPr lang="hr-HR" dirty="0"/>
              <a:t>Misleading time series charts</a:t>
            </a:r>
            <a:endParaRPr lang="en-US" dirty="0"/>
          </a:p>
        </p:txBody>
      </p:sp>
      <p:pic>
        <p:nvPicPr>
          <p:cNvPr id="5" name="Google Shape;308;p35" title="Chart">
            <a:extLst>
              <a:ext uri="{FF2B5EF4-FFF2-40B4-BE49-F238E27FC236}">
                <a16:creationId xmlns:a16="http://schemas.microsoft.com/office/drawing/2014/main" id="{94FFF017-6F97-419C-9329-4557F1624F4E}"/>
              </a:ext>
            </a:extLst>
          </p:cNvPr>
          <p:cNvPicPr preferRelativeResize="0"/>
          <p:nvPr/>
        </p:nvPicPr>
        <p:blipFill rotWithShape="1">
          <a:blip r:embed="rId2">
            <a:alphaModFix/>
          </a:blip>
          <a:srcRect/>
          <a:stretch/>
        </p:blipFill>
        <p:spPr>
          <a:xfrm>
            <a:off x="1700604" y="2118066"/>
            <a:ext cx="8790791" cy="4175158"/>
          </a:xfrm>
          <a:prstGeom prst="rect">
            <a:avLst/>
          </a:prstGeom>
          <a:noFill/>
          <a:ln>
            <a:noFill/>
          </a:ln>
        </p:spPr>
      </p:pic>
    </p:spTree>
    <p:extLst>
      <p:ext uri="{BB962C8B-B14F-4D97-AF65-F5344CB8AC3E}">
        <p14:creationId xmlns:p14="http://schemas.microsoft.com/office/powerpoint/2010/main" val="2254772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4873D-3088-4807-BEB0-7FD345F7F388}"/>
              </a:ext>
            </a:extLst>
          </p:cNvPr>
          <p:cNvSpPr>
            <a:spLocks noGrp="1"/>
          </p:cNvSpPr>
          <p:nvPr>
            <p:ph type="title"/>
          </p:nvPr>
        </p:nvSpPr>
        <p:spPr/>
        <p:txBody>
          <a:bodyPr/>
          <a:lstStyle/>
          <a:p>
            <a:r>
              <a:rPr lang="hr-HR" dirty="0"/>
              <a:t>Misleading time series charts</a:t>
            </a:r>
            <a:endParaRPr lang="en-US" dirty="0"/>
          </a:p>
        </p:txBody>
      </p:sp>
      <p:pic>
        <p:nvPicPr>
          <p:cNvPr id="5" name="Google Shape;314;p36" title="Chart">
            <a:extLst>
              <a:ext uri="{FF2B5EF4-FFF2-40B4-BE49-F238E27FC236}">
                <a16:creationId xmlns:a16="http://schemas.microsoft.com/office/drawing/2014/main" id="{F1C469EF-0A52-42A3-8F50-67AD00821986}"/>
              </a:ext>
            </a:extLst>
          </p:cNvPr>
          <p:cNvPicPr preferRelativeResize="0"/>
          <p:nvPr/>
        </p:nvPicPr>
        <p:blipFill rotWithShape="1">
          <a:blip r:embed="rId2">
            <a:alphaModFix/>
          </a:blip>
          <a:srcRect/>
          <a:stretch/>
        </p:blipFill>
        <p:spPr>
          <a:xfrm>
            <a:off x="1718534" y="1981200"/>
            <a:ext cx="8754932" cy="4276164"/>
          </a:xfrm>
          <a:prstGeom prst="rect">
            <a:avLst/>
          </a:prstGeom>
          <a:noFill/>
          <a:ln>
            <a:noFill/>
          </a:ln>
        </p:spPr>
      </p:pic>
    </p:spTree>
    <p:extLst>
      <p:ext uri="{BB962C8B-B14F-4D97-AF65-F5344CB8AC3E}">
        <p14:creationId xmlns:p14="http://schemas.microsoft.com/office/powerpoint/2010/main" val="3205506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0DF5-29B8-4D61-AA48-85B786B80948}"/>
              </a:ext>
            </a:extLst>
          </p:cNvPr>
          <p:cNvSpPr>
            <a:spLocks noGrp="1"/>
          </p:cNvSpPr>
          <p:nvPr>
            <p:ph type="title"/>
          </p:nvPr>
        </p:nvSpPr>
        <p:spPr>
          <a:xfrm>
            <a:off x="1097280" y="286603"/>
            <a:ext cx="10789920" cy="1450757"/>
          </a:xfrm>
        </p:spPr>
        <p:txBody>
          <a:bodyPr/>
          <a:lstStyle/>
          <a:p>
            <a:r>
              <a:rPr lang="hr-HR" dirty="0"/>
              <a:t>Correlation does not imply causation</a:t>
            </a:r>
            <a:endParaRPr lang="en-US" dirty="0"/>
          </a:p>
        </p:txBody>
      </p:sp>
      <p:pic>
        <p:nvPicPr>
          <p:cNvPr id="5124" name="Picture 4" descr="United States crude oil imports from Norway versus number of drivers... |  Download Scientific Diagram">
            <a:extLst>
              <a:ext uri="{FF2B5EF4-FFF2-40B4-BE49-F238E27FC236}">
                <a16:creationId xmlns:a16="http://schemas.microsoft.com/office/drawing/2014/main" id="{EC5BF2A7-A07C-4E90-B41C-E65A40C3E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2098515"/>
            <a:ext cx="8096250"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509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8056-309A-4E3B-9888-BF247EC47987}"/>
              </a:ext>
            </a:extLst>
          </p:cNvPr>
          <p:cNvSpPr>
            <a:spLocks noGrp="1"/>
          </p:cNvSpPr>
          <p:nvPr>
            <p:ph type="title"/>
          </p:nvPr>
        </p:nvSpPr>
        <p:spPr/>
        <p:txBody>
          <a:bodyPr/>
          <a:lstStyle/>
          <a:p>
            <a:r>
              <a:rPr lang="hr-HR" dirty="0"/>
              <a:t>The dimensionality principle</a:t>
            </a:r>
            <a:endParaRPr lang="en-US" dirty="0"/>
          </a:p>
        </p:txBody>
      </p:sp>
      <p:sp>
        <p:nvSpPr>
          <p:cNvPr id="3" name="Content Placeholder 2">
            <a:extLst>
              <a:ext uri="{FF2B5EF4-FFF2-40B4-BE49-F238E27FC236}">
                <a16:creationId xmlns:a16="http://schemas.microsoft.com/office/drawing/2014/main" id="{D0B567F9-DC93-41C8-9CE9-AA53A66AB335}"/>
              </a:ext>
            </a:extLst>
          </p:cNvPr>
          <p:cNvSpPr>
            <a:spLocks noGrp="1"/>
          </p:cNvSpPr>
          <p:nvPr>
            <p:ph idx="1"/>
          </p:nvPr>
        </p:nvSpPr>
        <p:spPr>
          <a:xfrm>
            <a:off x="1097280" y="2108201"/>
            <a:ext cx="4057426" cy="3760891"/>
          </a:xfrm>
        </p:spPr>
        <p:txBody>
          <a:bodyPr/>
          <a:lstStyle/>
          <a:p>
            <a:r>
              <a:rPr lang="en-US" dirty="0"/>
              <a:t>The number of information carrying dimensions should not exceed the number of dimensions in the data</a:t>
            </a:r>
          </a:p>
          <a:p>
            <a:endParaRPr lang="en-US" dirty="0"/>
          </a:p>
        </p:txBody>
      </p:sp>
      <p:pic>
        <p:nvPicPr>
          <p:cNvPr id="5" name="Google Shape;327;p38">
            <a:extLst>
              <a:ext uri="{FF2B5EF4-FFF2-40B4-BE49-F238E27FC236}">
                <a16:creationId xmlns:a16="http://schemas.microsoft.com/office/drawing/2014/main" id="{9621BDF1-AE6E-47CA-821E-DA88F85AF29F}"/>
              </a:ext>
            </a:extLst>
          </p:cNvPr>
          <p:cNvPicPr preferRelativeResize="0"/>
          <p:nvPr/>
        </p:nvPicPr>
        <p:blipFill rotWithShape="1">
          <a:blip r:embed="rId2">
            <a:alphaModFix/>
          </a:blip>
          <a:srcRect/>
          <a:stretch/>
        </p:blipFill>
        <p:spPr>
          <a:xfrm>
            <a:off x="5450541" y="2108201"/>
            <a:ext cx="5507550" cy="4188249"/>
          </a:xfrm>
          <a:prstGeom prst="rect">
            <a:avLst/>
          </a:prstGeom>
          <a:noFill/>
          <a:ln>
            <a:noFill/>
          </a:ln>
        </p:spPr>
      </p:pic>
    </p:spTree>
    <p:extLst>
      <p:ext uri="{BB962C8B-B14F-4D97-AF65-F5344CB8AC3E}">
        <p14:creationId xmlns:p14="http://schemas.microsoft.com/office/powerpoint/2010/main" val="898573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97AE-869B-41BF-B609-CB8CDD66C6F4}"/>
              </a:ext>
            </a:extLst>
          </p:cNvPr>
          <p:cNvSpPr>
            <a:spLocks noGrp="1"/>
          </p:cNvSpPr>
          <p:nvPr>
            <p:ph type="title"/>
          </p:nvPr>
        </p:nvSpPr>
        <p:spPr>
          <a:xfrm>
            <a:off x="1097279" y="286603"/>
            <a:ext cx="10449261" cy="1450757"/>
          </a:xfrm>
        </p:spPr>
        <p:txBody>
          <a:bodyPr/>
          <a:lstStyle/>
          <a:p>
            <a:r>
              <a:rPr lang="hr-HR" dirty="0"/>
              <a:t>Dimensionality principle - example</a:t>
            </a:r>
            <a:endParaRPr lang="en-US" dirty="0"/>
          </a:p>
        </p:txBody>
      </p:sp>
      <p:pic>
        <p:nvPicPr>
          <p:cNvPr id="5" name="Google Shape;333;p39">
            <a:extLst>
              <a:ext uri="{FF2B5EF4-FFF2-40B4-BE49-F238E27FC236}">
                <a16:creationId xmlns:a16="http://schemas.microsoft.com/office/drawing/2014/main" id="{1A8163E5-61DF-4AC7-8ED9-81D02BC7F823}"/>
              </a:ext>
            </a:extLst>
          </p:cNvPr>
          <p:cNvPicPr preferRelativeResize="0"/>
          <p:nvPr/>
        </p:nvPicPr>
        <p:blipFill rotWithShape="1">
          <a:blip r:embed="rId2">
            <a:alphaModFix/>
          </a:blip>
          <a:srcRect l="632" t="1165" r="572" b="930"/>
          <a:stretch/>
        </p:blipFill>
        <p:spPr>
          <a:xfrm>
            <a:off x="2826183" y="1990163"/>
            <a:ext cx="6792946" cy="4240308"/>
          </a:xfrm>
          <a:prstGeom prst="rect">
            <a:avLst/>
          </a:prstGeom>
          <a:noFill/>
          <a:ln>
            <a:noFill/>
          </a:ln>
        </p:spPr>
      </p:pic>
    </p:spTree>
    <p:extLst>
      <p:ext uri="{BB962C8B-B14F-4D97-AF65-F5344CB8AC3E}">
        <p14:creationId xmlns:p14="http://schemas.microsoft.com/office/powerpoint/2010/main" val="1188536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5713-B720-405E-A3B9-B1600D9B3B69}"/>
              </a:ext>
            </a:extLst>
          </p:cNvPr>
          <p:cNvSpPr>
            <a:spLocks noGrp="1"/>
          </p:cNvSpPr>
          <p:nvPr>
            <p:ph type="title"/>
          </p:nvPr>
        </p:nvSpPr>
        <p:spPr>
          <a:xfrm>
            <a:off x="170329" y="286603"/>
            <a:ext cx="11824447" cy="1450757"/>
          </a:xfrm>
        </p:spPr>
        <p:txBody>
          <a:bodyPr/>
          <a:lstStyle/>
          <a:p>
            <a:r>
              <a:rPr lang="hr-HR" dirty="0"/>
              <a:t>OKcupid women vs men age preferences</a:t>
            </a:r>
            <a:endParaRPr lang="en-US" dirty="0"/>
          </a:p>
        </p:txBody>
      </p:sp>
      <p:pic>
        <p:nvPicPr>
          <p:cNvPr id="5" name="Google Shape;339;p40">
            <a:extLst>
              <a:ext uri="{FF2B5EF4-FFF2-40B4-BE49-F238E27FC236}">
                <a16:creationId xmlns:a16="http://schemas.microsoft.com/office/drawing/2014/main" id="{2F725A7E-2B6C-4880-8FC1-2071EEB14D9E}"/>
              </a:ext>
            </a:extLst>
          </p:cNvPr>
          <p:cNvPicPr preferRelativeResize="0"/>
          <p:nvPr/>
        </p:nvPicPr>
        <p:blipFill rotWithShape="1">
          <a:blip r:embed="rId2">
            <a:alphaModFix/>
          </a:blip>
          <a:srcRect/>
          <a:stretch/>
        </p:blipFill>
        <p:spPr>
          <a:xfrm>
            <a:off x="3218643" y="1963270"/>
            <a:ext cx="5997075" cy="4294095"/>
          </a:xfrm>
          <a:prstGeom prst="rect">
            <a:avLst/>
          </a:prstGeom>
          <a:noFill/>
          <a:ln>
            <a:noFill/>
          </a:ln>
        </p:spPr>
      </p:pic>
    </p:spTree>
    <p:extLst>
      <p:ext uri="{BB962C8B-B14F-4D97-AF65-F5344CB8AC3E}">
        <p14:creationId xmlns:p14="http://schemas.microsoft.com/office/powerpoint/2010/main" val="4172725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BCCBB-DB10-4332-9263-3FD9967BA5A1}"/>
              </a:ext>
            </a:extLst>
          </p:cNvPr>
          <p:cNvSpPr>
            <a:spLocks noGrp="1"/>
          </p:cNvSpPr>
          <p:nvPr>
            <p:ph type="title"/>
          </p:nvPr>
        </p:nvSpPr>
        <p:spPr>
          <a:xfrm>
            <a:off x="233083" y="286603"/>
            <a:ext cx="11797552" cy="1450757"/>
          </a:xfrm>
        </p:spPr>
        <p:txBody>
          <a:bodyPr/>
          <a:lstStyle/>
          <a:p>
            <a:r>
              <a:rPr lang="hr-HR" dirty="0"/>
              <a:t>OKcupid women vs men age preferences</a:t>
            </a:r>
            <a:endParaRPr lang="en-US" dirty="0"/>
          </a:p>
        </p:txBody>
      </p:sp>
      <p:pic>
        <p:nvPicPr>
          <p:cNvPr id="5" name="Google Shape;345;p41">
            <a:extLst>
              <a:ext uri="{FF2B5EF4-FFF2-40B4-BE49-F238E27FC236}">
                <a16:creationId xmlns:a16="http://schemas.microsoft.com/office/drawing/2014/main" id="{BBF64519-7908-449A-AA09-1187D40A2E31}"/>
              </a:ext>
            </a:extLst>
          </p:cNvPr>
          <p:cNvPicPr preferRelativeResize="0"/>
          <p:nvPr/>
        </p:nvPicPr>
        <p:blipFill rotWithShape="1">
          <a:blip r:embed="rId2">
            <a:alphaModFix/>
          </a:blip>
          <a:srcRect/>
          <a:stretch/>
        </p:blipFill>
        <p:spPr>
          <a:xfrm>
            <a:off x="2895422" y="1963271"/>
            <a:ext cx="6472874" cy="4387451"/>
          </a:xfrm>
          <a:prstGeom prst="rect">
            <a:avLst/>
          </a:prstGeom>
          <a:noFill/>
          <a:ln>
            <a:noFill/>
          </a:ln>
        </p:spPr>
      </p:pic>
    </p:spTree>
    <p:extLst>
      <p:ext uri="{BB962C8B-B14F-4D97-AF65-F5344CB8AC3E}">
        <p14:creationId xmlns:p14="http://schemas.microsoft.com/office/powerpoint/2010/main" val="2925135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8BE750-3A1D-4E83-AC60-03C66D149741}"/>
              </a:ext>
            </a:extLst>
          </p:cNvPr>
          <p:cNvSpPr>
            <a:spLocks noGrp="1"/>
          </p:cNvSpPr>
          <p:nvPr>
            <p:ph type="ctrTitle"/>
          </p:nvPr>
        </p:nvSpPr>
        <p:spPr/>
        <p:txBody>
          <a:bodyPr/>
          <a:lstStyle/>
          <a:p>
            <a:r>
              <a:rPr lang="hr-HR" dirty="0"/>
              <a:t>Dashboards</a:t>
            </a:r>
            <a:endParaRPr lang="en-US" dirty="0"/>
          </a:p>
        </p:txBody>
      </p:sp>
      <p:sp>
        <p:nvSpPr>
          <p:cNvPr id="5" name="Subtitle 4">
            <a:extLst>
              <a:ext uri="{FF2B5EF4-FFF2-40B4-BE49-F238E27FC236}">
                <a16:creationId xmlns:a16="http://schemas.microsoft.com/office/drawing/2014/main" id="{53963657-4BE5-4076-BBB7-3E671C5D5E1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13897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83C4-F323-4103-B7AA-9C53993D63BA}"/>
              </a:ext>
            </a:extLst>
          </p:cNvPr>
          <p:cNvSpPr>
            <a:spLocks noGrp="1"/>
          </p:cNvSpPr>
          <p:nvPr>
            <p:ph type="title"/>
          </p:nvPr>
        </p:nvSpPr>
        <p:spPr/>
        <p:txBody>
          <a:bodyPr/>
          <a:lstStyle/>
          <a:p>
            <a:r>
              <a:rPr lang="en-US" dirty="0"/>
              <a:t>Before we begin…motivation</a:t>
            </a:r>
          </a:p>
        </p:txBody>
      </p:sp>
      <p:sp>
        <p:nvSpPr>
          <p:cNvPr id="3" name="Content Placeholder 2">
            <a:extLst>
              <a:ext uri="{FF2B5EF4-FFF2-40B4-BE49-F238E27FC236}">
                <a16:creationId xmlns:a16="http://schemas.microsoft.com/office/drawing/2014/main" id="{6626F458-B3A2-4508-93A6-B3B1E424BB12}"/>
              </a:ext>
            </a:extLst>
          </p:cNvPr>
          <p:cNvSpPr>
            <a:spLocks noGrp="1"/>
          </p:cNvSpPr>
          <p:nvPr>
            <p:ph idx="1"/>
          </p:nvPr>
        </p:nvSpPr>
        <p:spPr/>
        <p:txBody>
          <a:bodyPr>
            <a:normAutofit/>
          </a:bodyPr>
          <a:lstStyle/>
          <a:p>
            <a:endParaRPr lang="en-US" dirty="0"/>
          </a:p>
          <a:p>
            <a:r>
              <a:rPr lang="en-US" dirty="0"/>
              <a:t>Data visualization is an important skill in applied statistics and machine learning.</a:t>
            </a:r>
          </a:p>
          <a:p>
            <a:r>
              <a:rPr lang="en-US" dirty="0"/>
              <a:t>With a little domain knowledge, data visualizations can be used to express and demonstrate key relationships in plots and charts that are more visceral to yourself and stakeholders than measures of association or significance.</a:t>
            </a:r>
          </a:p>
          <a:p>
            <a:endParaRPr lang="en-US" dirty="0"/>
          </a:p>
          <a:p>
            <a:r>
              <a:rPr lang="en-US" b="1" dirty="0"/>
              <a:t>Data visualization is a separate field by itself and requires much deeper research to master than this course can provide.</a:t>
            </a:r>
          </a:p>
        </p:txBody>
      </p:sp>
    </p:spTree>
    <p:extLst>
      <p:ext uri="{BB962C8B-B14F-4D97-AF65-F5344CB8AC3E}">
        <p14:creationId xmlns:p14="http://schemas.microsoft.com/office/powerpoint/2010/main" val="15622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F22F-A930-45DB-9549-84D3D8F78597}"/>
              </a:ext>
            </a:extLst>
          </p:cNvPr>
          <p:cNvSpPr>
            <a:spLocks noGrp="1"/>
          </p:cNvSpPr>
          <p:nvPr>
            <p:ph type="title"/>
          </p:nvPr>
        </p:nvSpPr>
        <p:spPr/>
        <p:txBody>
          <a:bodyPr/>
          <a:lstStyle/>
          <a:p>
            <a:r>
              <a:rPr lang="hr-HR" dirty="0"/>
              <a:t>What is a dashboard?</a:t>
            </a:r>
            <a:endParaRPr lang="en-US" dirty="0"/>
          </a:p>
        </p:txBody>
      </p:sp>
      <p:sp>
        <p:nvSpPr>
          <p:cNvPr id="3" name="Content Placeholder 2">
            <a:extLst>
              <a:ext uri="{FF2B5EF4-FFF2-40B4-BE49-F238E27FC236}">
                <a16:creationId xmlns:a16="http://schemas.microsoft.com/office/drawing/2014/main" id="{953E93CC-5FA0-44FD-8FAD-A457C54E5DFB}"/>
              </a:ext>
            </a:extLst>
          </p:cNvPr>
          <p:cNvSpPr>
            <a:spLocks noGrp="1"/>
          </p:cNvSpPr>
          <p:nvPr>
            <p:ph idx="1"/>
          </p:nvPr>
        </p:nvSpPr>
        <p:spPr/>
        <p:txBody>
          <a:bodyPr/>
          <a:lstStyle/>
          <a:p>
            <a:pPr marL="0" lvl="0" indent="0" algn="l" rtl="0">
              <a:lnSpc>
                <a:spcPct val="80000"/>
              </a:lnSpc>
              <a:spcBef>
                <a:spcPts val="0"/>
              </a:spcBef>
              <a:spcAft>
                <a:spcPts val="0"/>
              </a:spcAft>
              <a:buClr>
                <a:schemeClr val="dk1"/>
              </a:buClr>
              <a:buSzPts val="2800"/>
              <a:buNone/>
            </a:pPr>
            <a:r>
              <a:rPr lang="en-US" dirty="0"/>
              <a:t>Dashboards are visual displays  </a:t>
            </a:r>
          </a:p>
          <a:p>
            <a:pPr marL="0" lvl="0" indent="0" algn="l" rtl="0">
              <a:lnSpc>
                <a:spcPct val="80000"/>
              </a:lnSpc>
              <a:spcBef>
                <a:spcPts val="1000"/>
              </a:spcBef>
              <a:spcAft>
                <a:spcPts val="0"/>
              </a:spcAft>
              <a:buClr>
                <a:schemeClr val="dk1"/>
              </a:buClr>
              <a:buSzPts val="2800"/>
              <a:buNone/>
            </a:pPr>
            <a:r>
              <a:rPr lang="en-US" dirty="0"/>
              <a:t>Dashboards display the information needed to achieve specific objectives</a:t>
            </a:r>
          </a:p>
          <a:p>
            <a:pPr marL="0" lvl="0" indent="0" algn="l" rtl="0">
              <a:lnSpc>
                <a:spcPct val="80000"/>
              </a:lnSpc>
              <a:spcBef>
                <a:spcPts val="1000"/>
              </a:spcBef>
              <a:spcAft>
                <a:spcPts val="0"/>
              </a:spcAft>
              <a:buClr>
                <a:schemeClr val="dk1"/>
              </a:buClr>
              <a:buSzPts val="2800"/>
              <a:buNone/>
            </a:pPr>
            <a:r>
              <a:rPr lang="en-US" dirty="0"/>
              <a:t>A dashboard fits on a single computer screen</a:t>
            </a:r>
          </a:p>
          <a:p>
            <a:pPr marL="0" lvl="0" indent="0" algn="l" rtl="0">
              <a:lnSpc>
                <a:spcPct val="80000"/>
              </a:lnSpc>
              <a:spcBef>
                <a:spcPts val="1000"/>
              </a:spcBef>
              <a:spcAft>
                <a:spcPts val="0"/>
              </a:spcAft>
              <a:buClr>
                <a:schemeClr val="dk1"/>
              </a:buClr>
              <a:buSzPts val="2800"/>
              <a:buNone/>
            </a:pPr>
            <a:r>
              <a:rPr lang="en-US" dirty="0"/>
              <a:t>Dashboards are used to monitor information at a glance</a:t>
            </a:r>
          </a:p>
          <a:p>
            <a:pPr marL="0" lvl="0" indent="0" algn="l" rtl="0">
              <a:lnSpc>
                <a:spcPct val="80000"/>
              </a:lnSpc>
              <a:spcBef>
                <a:spcPts val="1000"/>
              </a:spcBef>
              <a:spcAft>
                <a:spcPts val="0"/>
              </a:spcAft>
              <a:buClr>
                <a:schemeClr val="dk1"/>
              </a:buClr>
              <a:buSzPts val="2800"/>
              <a:buNone/>
            </a:pPr>
            <a:r>
              <a:rPr lang="en-US" dirty="0"/>
              <a:t>Dashboards have small, concise, clear, and intuitive display mechanisms  </a:t>
            </a:r>
          </a:p>
          <a:p>
            <a:pPr marL="0" lvl="0" indent="0" algn="l" rtl="0">
              <a:lnSpc>
                <a:spcPct val="80000"/>
              </a:lnSpc>
              <a:spcBef>
                <a:spcPts val="1000"/>
              </a:spcBef>
              <a:spcAft>
                <a:spcPts val="0"/>
              </a:spcAft>
              <a:buClr>
                <a:schemeClr val="dk1"/>
              </a:buClr>
              <a:buSzPts val="2800"/>
              <a:buNone/>
            </a:pPr>
            <a:r>
              <a:rPr lang="en-US" dirty="0"/>
              <a:t>Dashboards are customized</a:t>
            </a:r>
          </a:p>
          <a:p>
            <a:pPr marL="0" lvl="0" indent="0" algn="l" rtl="0">
              <a:lnSpc>
                <a:spcPct val="80000"/>
              </a:lnSpc>
              <a:spcBef>
                <a:spcPts val="1000"/>
              </a:spcBef>
              <a:spcAft>
                <a:spcPts val="0"/>
              </a:spcAft>
              <a:buClr>
                <a:schemeClr val="dk1"/>
              </a:buClr>
              <a:buSzPts val="2800"/>
              <a:buNone/>
            </a:pPr>
            <a:endParaRPr lang="en-US" b="1" dirty="0"/>
          </a:p>
          <a:p>
            <a:pPr marL="0" lvl="0" indent="0" algn="l" rtl="0">
              <a:lnSpc>
                <a:spcPct val="80000"/>
              </a:lnSpc>
              <a:spcBef>
                <a:spcPts val="1000"/>
              </a:spcBef>
              <a:spcAft>
                <a:spcPts val="0"/>
              </a:spcAft>
              <a:buClr>
                <a:schemeClr val="dk1"/>
              </a:buClr>
              <a:buSzPts val="2800"/>
              <a:buNone/>
            </a:pPr>
            <a:r>
              <a:rPr lang="en-US" sz="2400" b="1" dirty="0"/>
              <a:t>A dashboard is a type of display, a form of presentation, not a specific type of information or technology</a:t>
            </a:r>
            <a:endParaRPr lang="en-US" sz="2400" dirty="0"/>
          </a:p>
        </p:txBody>
      </p:sp>
    </p:spTree>
    <p:extLst>
      <p:ext uri="{BB962C8B-B14F-4D97-AF65-F5344CB8AC3E}">
        <p14:creationId xmlns:p14="http://schemas.microsoft.com/office/powerpoint/2010/main" val="20634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CA91-EB69-483B-936B-F4F0EC6ED187}"/>
              </a:ext>
            </a:extLst>
          </p:cNvPr>
          <p:cNvSpPr>
            <a:spLocks noGrp="1"/>
          </p:cNvSpPr>
          <p:nvPr>
            <p:ph type="title"/>
          </p:nvPr>
        </p:nvSpPr>
        <p:spPr/>
        <p:txBody>
          <a:bodyPr/>
          <a:lstStyle/>
          <a:p>
            <a:r>
              <a:rPr lang="hr-HR" dirty="0"/>
              <a:t>Location, location, location</a:t>
            </a:r>
            <a:endParaRPr lang="en-US" dirty="0"/>
          </a:p>
        </p:txBody>
      </p:sp>
      <p:pic>
        <p:nvPicPr>
          <p:cNvPr id="5" name="Google Shape;363;p44">
            <a:extLst>
              <a:ext uri="{FF2B5EF4-FFF2-40B4-BE49-F238E27FC236}">
                <a16:creationId xmlns:a16="http://schemas.microsoft.com/office/drawing/2014/main" id="{741D2377-E65F-4614-A096-A34FAE4E21FB}"/>
              </a:ext>
            </a:extLst>
          </p:cNvPr>
          <p:cNvPicPr preferRelativeResize="0"/>
          <p:nvPr/>
        </p:nvPicPr>
        <p:blipFill rotWithShape="1">
          <a:blip r:embed="rId2">
            <a:alphaModFix/>
          </a:blip>
          <a:srcRect/>
          <a:stretch/>
        </p:blipFill>
        <p:spPr>
          <a:xfrm>
            <a:off x="2963665" y="1972234"/>
            <a:ext cx="6413417" cy="4356847"/>
          </a:xfrm>
          <a:prstGeom prst="rect">
            <a:avLst/>
          </a:prstGeom>
          <a:noFill/>
          <a:ln>
            <a:noFill/>
          </a:ln>
        </p:spPr>
      </p:pic>
    </p:spTree>
    <p:extLst>
      <p:ext uri="{BB962C8B-B14F-4D97-AF65-F5344CB8AC3E}">
        <p14:creationId xmlns:p14="http://schemas.microsoft.com/office/powerpoint/2010/main" val="608711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AS/Graph Implementatin of Stephen Few's CIO Dashboard | Kpi dashboard, Dashboard  examples, Dashboard template">
            <a:extLst>
              <a:ext uri="{FF2B5EF4-FFF2-40B4-BE49-F238E27FC236}">
                <a16:creationId xmlns:a16="http://schemas.microsoft.com/office/drawing/2014/main" id="{15A17842-D045-435D-9E28-34C4925BE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7" y="166687"/>
            <a:ext cx="8810625"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963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0BFF90-37BF-4799-912B-7A7AE54BF298}"/>
              </a:ext>
            </a:extLst>
          </p:cNvPr>
          <p:cNvSpPr>
            <a:spLocks noGrp="1"/>
          </p:cNvSpPr>
          <p:nvPr>
            <p:ph type="ctrTitle"/>
          </p:nvPr>
        </p:nvSpPr>
        <p:spPr/>
        <p:txBody>
          <a:bodyPr/>
          <a:lstStyle/>
          <a:p>
            <a:r>
              <a:rPr lang="en-US" dirty="0" err="1"/>
              <a:t>Lieterature</a:t>
            </a:r>
            <a:endParaRPr lang="en-US" dirty="0"/>
          </a:p>
        </p:txBody>
      </p:sp>
      <p:sp>
        <p:nvSpPr>
          <p:cNvPr id="5" name="Subtitle 4">
            <a:extLst>
              <a:ext uri="{FF2B5EF4-FFF2-40B4-BE49-F238E27FC236}">
                <a16:creationId xmlns:a16="http://schemas.microsoft.com/office/drawing/2014/main" id="{1CD0AD5F-F102-437B-87BD-BA4D8AA0127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9248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1C72-4480-4250-8FC1-3D6FC4CC5C28}"/>
              </a:ext>
            </a:extLst>
          </p:cNvPr>
          <p:cNvSpPr>
            <a:spLocks noGrp="1"/>
          </p:cNvSpPr>
          <p:nvPr>
            <p:ph type="title"/>
          </p:nvPr>
        </p:nvSpPr>
        <p:spPr/>
        <p:txBody>
          <a:bodyPr/>
          <a:lstStyle/>
          <a:p>
            <a:r>
              <a:rPr lang="hr-HR" dirty="0"/>
              <a:t>Literature</a:t>
            </a:r>
            <a:endParaRPr lang="en-US" dirty="0"/>
          </a:p>
        </p:txBody>
      </p:sp>
      <p:sp>
        <p:nvSpPr>
          <p:cNvPr id="3" name="Content Placeholder 2">
            <a:extLst>
              <a:ext uri="{FF2B5EF4-FFF2-40B4-BE49-F238E27FC236}">
                <a16:creationId xmlns:a16="http://schemas.microsoft.com/office/drawing/2014/main" id="{8501DEBF-F890-4E18-848D-8B6E85399ED3}"/>
              </a:ext>
            </a:extLst>
          </p:cNvPr>
          <p:cNvSpPr>
            <a:spLocks noGrp="1"/>
          </p:cNvSpPr>
          <p:nvPr>
            <p:ph idx="1"/>
          </p:nvPr>
        </p:nvSpPr>
        <p:spPr>
          <a:xfrm>
            <a:off x="1097280" y="2108202"/>
            <a:ext cx="10058400" cy="1450758"/>
          </a:xfrm>
        </p:spPr>
        <p:txBody>
          <a:bodyPr/>
          <a:lstStyle/>
          <a:p>
            <a:pPr marL="0" lvl="0" indent="0" algn="l" rtl="0">
              <a:lnSpc>
                <a:spcPct val="90000"/>
              </a:lnSpc>
              <a:spcBef>
                <a:spcPts val="0"/>
              </a:spcBef>
              <a:spcAft>
                <a:spcPts val="0"/>
              </a:spcAft>
              <a:buClr>
                <a:schemeClr val="dk1"/>
              </a:buClr>
              <a:buSzPts val="2800"/>
              <a:buNone/>
            </a:pPr>
            <a:r>
              <a:rPr lang="hr-HR" dirty="0"/>
              <a:t>Edward R. Tufte - The Visual Display of Quantitative Information, 2nd Edition. Graphics Press, 2001.</a:t>
            </a:r>
          </a:p>
          <a:p>
            <a:pPr marL="0" lvl="0" indent="0" algn="l" rtl="0">
              <a:lnSpc>
                <a:spcPct val="90000"/>
              </a:lnSpc>
              <a:spcBef>
                <a:spcPts val="1000"/>
              </a:spcBef>
              <a:spcAft>
                <a:spcPts val="0"/>
              </a:spcAft>
              <a:buClr>
                <a:schemeClr val="dk1"/>
              </a:buClr>
              <a:buSzPts val="2800"/>
              <a:buNone/>
            </a:pPr>
            <a:r>
              <a:rPr lang="hr-HR" dirty="0"/>
              <a:t>Alberto Cairo - The Truthful Art. New Riders, 2016.</a:t>
            </a:r>
          </a:p>
          <a:p>
            <a:pPr marL="0" lvl="0" indent="0" algn="l" rtl="0">
              <a:lnSpc>
                <a:spcPct val="90000"/>
              </a:lnSpc>
              <a:spcBef>
                <a:spcPts val="1000"/>
              </a:spcBef>
              <a:spcAft>
                <a:spcPts val="0"/>
              </a:spcAft>
              <a:buClr>
                <a:schemeClr val="dk1"/>
              </a:buClr>
              <a:buSzPts val="2800"/>
              <a:buNone/>
            </a:pPr>
            <a:r>
              <a:rPr lang="hr-HR" dirty="0"/>
              <a:t>Stephen Few - Information Dashboard Design - The Effective Visual Communication of Data. O’Reilly, 2006.</a:t>
            </a:r>
          </a:p>
          <a:p>
            <a:endParaRPr lang="en-US" dirty="0"/>
          </a:p>
        </p:txBody>
      </p:sp>
      <p:pic>
        <p:nvPicPr>
          <p:cNvPr id="5" name="Google Shape;375;p46">
            <a:extLst>
              <a:ext uri="{FF2B5EF4-FFF2-40B4-BE49-F238E27FC236}">
                <a16:creationId xmlns:a16="http://schemas.microsoft.com/office/drawing/2014/main" id="{A196B39B-109E-4211-B5DA-91FF33266CC3}"/>
              </a:ext>
            </a:extLst>
          </p:cNvPr>
          <p:cNvPicPr preferRelativeResize="0"/>
          <p:nvPr/>
        </p:nvPicPr>
        <p:blipFill rotWithShape="1">
          <a:blip r:embed="rId2">
            <a:alphaModFix/>
          </a:blip>
          <a:srcRect/>
          <a:stretch/>
        </p:blipFill>
        <p:spPr>
          <a:xfrm>
            <a:off x="4224269" y="3558960"/>
            <a:ext cx="3804422" cy="2532546"/>
          </a:xfrm>
          <a:prstGeom prst="rect">
            <a:avLst/>
          </a:prstGeom>
          <a:noFill/>
          <a:ln>
            <a:noFill/>
          </a:ln>
        </p:spPr>
      </p:pic>
    </p:spTree>
    <p:extLst>
      <p:ext uri="{BB962C8B-B14F-4D97-AF65-F5344CB8AC3E}">
        <p14:creationId xmlns:p14="http://schemas.microsoft.com/office/powerpoint/2010/main" val="2713710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0C8E52-B1B8-40E7-B29C-8868F3B4DA2F}"/>
              </a:ext>
            </a:extLst>
          </p:cNvPr>
          <p:cNvSpPr>
            <a:spLocks noGrp="1"/>
          </p:cNvSpPr>
          <p:nvPr>
            <p:ph type="ctrTitle"/>
          </p:nvPr>
        </p:nvSpPr>
        <p:spPr>
          <a:xfrm>
            <a:off x="1097280" y="758952"/>
            <a:ext cx="10610626" cy="3566160"/>
          </a:xfrm>
        </p:spPr>
        <p:txBody>
          <a:bodyPr/>
          <a:lstStyle/>
          <a:p>
            <a:r>
              <a:rPr lang="en-US" sz="8000" dirty="0"/>
              <a:t>Applied visualization</a:t>
            </a:r>
            <a:endParaRPr lang="en-US" dirty="0"/>
          </a:p>
        </p:txBody>
      </p:sp>
      <p:sp>
        <p:nvSpPr>
          <p:cNvPr id="5" name="Subtitle 4">
            <a:extLst>
              <a:ext uri="{FF2B5EF4-FFF2-40B4-BE49-F238E27FC236}">
                <a16:creationId xmlns:a16="http://schemas.microsoft.com/office/drawing/2014/main" id="{71CCA513-E4FD-4D7B-BAA6-93843EEA5695}"/>
              </a:ext>
            </a:extLst>
          </p:cNvPr>
          <p:cNvSpPr>
            <a:spLocks noGrp="1"/>
          </p:cNvSpPr>
          <p:nvPr>
            <p:ph type="subTitle" idx="1"/>
          </p:nvPr>
        </p:nvSpPr>
        <p:spPr>
          <a:xfrm>
            <a:off x="1100051" y="4645151"/>
            <a:ext cx="10058400" cy="1594283"/>
          </a:xfrm>
        </p:spPr>
        <p:txBody>
          <a:bodyPr>
            <a:normAutofit lnSpcReduction="10000"/>
          </a:bodyPr>
          <a:lstStyle/>
          <a:p>
            <a:r>
              <a:rPr lang="en-US" sz="2400" dirty="0"/>
              <a:t>Finding the story in your data</a:t>
            </a:r>
          </a:p>
          <a:p>
            <a:r>
              <a:rPr lang="en-US" sz="2400" dirty="0"/>
              <a:t>Data design – best practices</a:t>
            </a:r>
          </a:p>
          <a:p>
            <a:r>
              <a:rPr lang="en-US" sz="2400" cap="none" spc="0" dirty="0">
                <a:solidFill>
                  <a:schemeClr val="tx1"/>
                </a:solidFill>
              </a:rPr>
              <a:t>MATPLOTLIB + SEABORN – WITH EXAMPLES</a:t>
            </a:r>
            <a:endParaRPr lang="en-US" dirty="0"/>
          </a:p>
        </p:txBody>
      </p:sp>
    </p:spTree>
    <p:extLst>
      <p:ext uri="{BB962C8B-B14F-4D97-AF65-F5344CB8AC3E}">
        <p14:creationId xmlns:p14="http://schemas.microsoft.com/office/powerpoint/2010/main" val="3187257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9FF58-8516-47CF-8AF4-7FC70839F755}"/>
              </a:ext>
            </a:extLst>
          </p:cNvPr>
          <p:cNvSpPr>
            <a:spLocks noGrp="1"/>
          </p:cNvSpPr>
          <p:nvPr>
            <p:ph type="ctrTitle"/>
          </p:nvPr>
        </p:nvSpPr>
        <p:spPr/>
        <p:txBody>
          <a:bodyPr>
            <a:normAutofit/>
          </a:bodyPr>
          <a:lstStyle/>
          <a:p>
            <a:r>
              <a:rPr lang="en-US" sz="5400" dirty="0"/>
              <a:t>Finding the story in your data</a:t>
            </a:r>
          </a:p>
        </p:txBody>
      </p:sp>
    </p:spTree>
    <p:extLst>
      <p:ext uri="{BB962C8B-B14F-4D97-AF65-F5344CB8AC3E}">
        <p14:creationId xmlns:p14="http://schemas.microsoft.com/office/powerpoint/2010/main" val="2872252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6A09-5C91-4B68-8F0A-86462A7188A7}"/>
              </a:ext>
            </a:extLst>
          </p:cNvPr>
          <p:cNvSpPr>
            <a:spLocks noGrp="1"/>
          </p:cNvSpPr>
          <p:nvPr>
            <p:ph type="title"/>
          </p:nvPr>
        </p:nvSpPr>
        <p:spPr/>
        <p:txBody>
          <a:bodyPr/>
          <a:lstStyle/>
          <a:p>
            <a:r>
              <a:rPr lang="en-US" dirty="0"/>
              <a:t>Usual data patterns</a:t>
            </a:r>
          </a:p>
        </p:txBody>
      </p:sp>
      <p:pic>
        <p:nvPicPr>
          <p:cNvPr id="5" name="Picture 2">
            <a:extLst>
              <a:ext uri="{FF2B5EF4-FFF2-40B4-BE49-F238E27FC236}">
                <a16:creationId xmlns:a16="http://schemas.microsoft.com/office/drawing/2014/main" id="{2EA663F8-CFEC-40B5-9139-E4E145860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540" y="1981105"/>
            <a:ext cx="8166920" cy="430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813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7372-7766-46EC-BAD2-2B6C0C2AB60A}"/>
              </a:ext>
            </a:extLst>
          </p:cNvPr>
          <p:cNvSpPr>
            <a:spLocks noGrp="1"/>
          </p:cNvSpPr>
          <p:nvPr>
            <p:ph type="title"/>
          </p:nvPr>
        </p:nvSpPr>
        <p:spPr/>
        <p:txBody>
          <a:bodyPr/>
          <a:lstStyle/>
          <a:p>
            <a:r>
              <a:rPr lang="en-US" sz="4800" dirty="0"/>
              <a:t>Know your data – data types</a:t>
            </a:r>
            <a:endParaRPr lang="en-US" dirty="0"/>
          </a:p>
        </p:txBody>
      </p:sp>
      <p:sp>
        <p:nvSpPr>
          <p:cNvPr id="4" name="Slide Number Placeholder 3">
            <a:extLst>
              <a:ext uri="{FF2B5EF4-FFF2-40B4-BE49-F238E27FC236}">
                <a16:creationId xmlns:a16="http://schemas.microsoft.com/office/drawing/2014/main" id="{B9AAD84E-6704-4A90-A6B0-0192FD893444}"/>
              </a:ext>
            </a:extLst>
          </p:cNvPr>
          <p:cNvSpPr txBox="1">
            <a:spLocks/>
          </p:cNvSpPr>
          <p:nvPr/>
        </p:nvSpPr>
        <p:spPr>
          <a:xfrm>
            <a:off x="10006488" y="6688138"/>
            <a:ext cx="635000" cy="36671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EEEFCD-E22D-4B48-998B-B0138138BAA8}" type="slidenum">
              <a:rPr lang="de-AT" smtClean="0"/>
              <a:pPr/>
              <a:t>58</a:t>
            </a:fld>
            <a:endParaRPr lang="de-AT" dirty="0"/>
          </a:p>
        </p:txBody>
      </p:sp>
      <p:pic>
        <p:nvPicPr>
          <p:cNvPr id="5" name="Picture 3">
            <a:extLst>
              <a:ext uri="{FF2B5EF4-FFF2-40B4-BE49-F238E27FC236}">
                <a16:creationId xmlns:a16="http://schemas.microsoft.com/office/drawing/2014/main" id="{7B4863D3-B3E4-44C6-9396-F8ECEF391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966" y="2071489"/>
            <a:ext cx="2761211" cy="179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C7715021-F6AB-4F36-A52A-9FB56C811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49" y="3149429"/>
            <a:ext cx="2898838" cy="179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A24A3D0A-16CE-48D7-AD68-E1DE636D7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162" y="3783971"/>
            <a:ext cx="2765910" cy="194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a:extLst>
              <a:ext uri="{FF2B5EF4-FFF2-40B4-BE49-F238E27FC236}">
                <a16:creationId xmlns:a16="http://schemas.microsoft.com/office/drawing/2014/main" id="{A41F261D-C834-457D-85E7-F19DCF485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4759" y="3149429"/>
            <a:ext cx="2454329" cy="179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98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6394-FFE0-4143-9449-BC8437020FA7}"/>
              </a:ext>
            </a:extLst>
          </p:cNvPr>
          <p:cNvSpPr>
            <a:spLocks noGrp="1"/>
          </p:cNvSpPr>
          <p:nvPr>
            <p:ph type="title"/>
          </p:nvPr>
        </p:nvSpPr>
        <p:spPr/>
        <p:txBody>
          <a:bodyPr/>
          <a:lstStyle/>
          <a:p>
            <a:r>
              <a:rPr lang="en-US" sz="4400" dirty="0"/>
              <a:t>Know your data – data relationships</a:t>
            </a:r>
            <a:endParaRPr lang="en-US" dirty="0"/>
          </a:p>
        </p:txBody>
      </p:sp>
      <p:pic>
        <p:nvPicPr>
          <p:cNvPr id="6" name="Picture 2">
            <a:extLst>
              <a:ext uri="{FF2B5EF4-FFF2-40B4-BE49-F238E27FC236}">
                <a16:creationId xmlns:a16="http://schemas.microsoft.com/office/drawing/2014/main" id="{EEEE1120-4952-4C23-AF7D-4A1569266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043" y="2707445"/>
            <a:ext cx="4562957" cy="108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8B0BA1A4-3900-4941-B2E7-6F4E4D8907C1}"/>
              </a:ext>
            </a:extLst>
          </p:cNvPr>
          <p:cNvPicPr>
            <a:picLocks noChangeAspect="1"/>
          </p:cNvPicPr>
          <p:nvPr/>
        </p:nvPicPr>
        <p:blipFill>
          <a:blip r:embed="rId3"/>
          <a:stretch>
            <a:fillRect/>
          </a:stretch>
        </p:blipFill>
        <p:spPr>
          <a:xfrm>
            <a:off x="6017991" y="2707446"/>
            <a:ext cx="4524503" cy="1090839"/>
          </a:xfrm>
          <a:prstGeom prst="rect">
            <a:avLst/>
          </a:prstGeom>
        </p:spPr>
      </p:pic>
      <p:pic>
        <p:nvPicPr>
          <p:cNvPr id="8" name="Picture 7">
            <a:extLst>
              <a:ext uri="{FF2B5EF4-FFF2-40B4-BE49-F238E27FC236}">
                <a16:creationId xmlns:a16="http://schemas.microsoft.com/office/drawing/2014/main" id="{82B45BF6-D2EF-4596-8008-E8DA3968723B}"/>
              </a:ext>
            </a:extLst>
          </p:cNvPr>
          <p:cNvPicPr>
            <a:picLocks noChangeAspect="1"/>
          </p:cNvPicPr>
          <p:nvPr/>
        </p:nvPicPr>
        <p:blipFill>
          <a:blip r:embed="rId4"/>
          <a:stretch>
            <a:fillRect/>
          </a:stretch>
        </p:blipFill>
        <p:spPr>
          <a:xfrm>
            <a:off x="3867149" y="4249051"/>
            <a:ext cx="4457700" cy="1072178"/>
          </a:xfrm>
          <a:prstGeom prst="rect">
            <a:avLst/>
          </a:prstGeom>
        </p:spPr>
      </p:pic>
    </p:spTree>
    <p:extLst>
      <p:ext uri="{BB962C8B-B14F-4D97-AF65-F5344CB8AC3E}">
        <p14:creationId xmlns:p14="http://schemas.microsoft.com/office/powerpoint/2010/main" val="359727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850B2-643D-4561-8384-F307DE222284}"/>
              </a:ext>
            </a:extLst>
          </p:cNvPr>
          <p:cNvSpPr>
            <a:spLocks noGrp="1"/>
          </p:cNvSpPr>
          <p:nvPr>
            <p:ph type="title"/>
          </p:nvPr>
        </p:nvSpPr>
        <p:spPr/>
        <p:txBody>
          <a:bodyPr/>
          <a:lstStyle/>
          <a:p>
            <a:r>
              <a:rPr lang="en-US" dirty="0"/>
              <a:t>Introduction</a:t>
            </a:r>
          </a:p>
        </p:txBody>
      </p:sp>
      <p:sp>
        <p:nvSpPr>
          <p:cNvPr id="5" name="Text Placeholder 4">
            <a:extLst>
              <a:ext uri="{FF2B5EF4-FFF2-40B4-BE49-F238E27FC236}">
                <a16:creationId xmlns:a16="http://schemas.microsoft.com/office/drawing/2014/main" id="{4ABEAF68-F9C2-4031-BAAC-7510E44DC3BD}"/>
              </a:ext>
            </a:extLst>
          </p:cNvPr>
          <p:cNvSpPr>
            <a:spLocks noGrp="1"/>
          </p:cNvSpPr>
          <p:nvPr>
            <p:ph type="body" idx="1"/>
          </p:nvPr>
        </p:nvSpPr>
        <p:spPr>
          <a:xfrm>
            <a:off x="1097280" y="4663440"/>
            <a:ext cx="10058400" cy="1764254"/>
          </a:xfrm>
        </p:spPr>
        <p:txBody>
          <a:bodyPr>
            <a:normAutofit fontScale="55000" lnSpcReduction="20000"/>
          </a:bodyPr>
          <a:lstStyle/>
          <a:p>
            <a:r>
              <a:rPr lang="hr-HR" dirty="0"/>
              <a:t>Human visual percepetion</a:t>
            </a:r>
            <a:endParaRPr lang="en-US" dirty="0"/>
          </a:p>
          <a:p>
            <a:r>
              <a:rPr lang="hr-HR" dirty="0"/>
              <a:t>Basic data visualization lessons</a:t>
            </a:r>
            <a:endParaRPr lang="en-US" dirty="0"/>
          </a:p>
          <a:p>
            <a:r>
              <a:rPr lang="en-US" sz="2400" dirty="0"/>
              <a:t>Graphical form</a:t>
            </a:r>
            <a:endParaRPr lang="en-US" sz="2400" cap="none" spc="0" dirty="0">
              <a:solidFill>
                <a:schemeClr val="tx1"/>
              </a:solidFill>
            </a:endParaRPr>
          </a:p>
          <a:p>
            <a:r>
              <a:rPr lang="en-US" sz="2400" dirty="0"/>
              <a:t>Graphical Integrity</a:t>
            </a:r>
          </a:p>
          <a:p>
            <a:r>
              <a:rPr lang="en-US" sz="2400" dirty="0"/>
              <a:t>Dashboards</a:t>
            </a:r>
            <a:endParaRPr lang="en-US" sz="2400" cap="none" spc="0" dirty="0">
              <a:solidFill>
                <a:schemeClr val="tx1"/>
              </a:solidFill>
            </a:endParaRPr>
          </a:p>
          <a:p>
            <a:endParaRPr lang="en-US" dirty="0"/>
          </a:p>
        </p:txBody>
      </p:sp>
    </p:spTree>
    <p:extLst>
      <p:ext uri="{BB962C8B-B14F-4D97-AF65-F5344CB8AC3E}">
        <p14:creationId xmlns:p14="http://schemas.microsoft.com/office/powerpoint/2010/main" val="3803391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D5DAA-BAA7-4E4F-9954-8E296E95171A}"/>
              </a:ext>
            </a:extLst>
          </p:cNvPr>
          <p:cNvSpPr>
            <a:spLocks noGrp="1"/>
          </p:cNvSpPr>
          <p:nvPr>
            <p:ph type="title"/>
          </p:nvPr>
        </p:nvSpPr>
        <p:spPr/>
        <p:txBody>
          <a:bodyPr>
            <a:normAutofit/>
          </a:bodyPr>
          <a:lstStyle/>
          <a:p>
            <a:r>
              <a:rPr lang="en-US" sz="4400" dirty="0"/>
              <a:t>Know your data – data relationships</a:t>
            </a:r>
          </a:p>
        </p:txBody>
      </p:sp>
      <p:pic>
        <p:nvPicPr>
          <p:cNvPr id="4" name="Picture 3">
            <a:extLst>
              <a:ext uri="{FF2B5EF4-FFF2-40B4-BE49-F238E27FC236}">
                <a16:creationId xmlns:a16="http://schemas.microsoft.com/office/drawing/2014/main" id="{2D0362C6-88AD-45E5-8D03-DD6EAACEFD13}"/>
              </a:ext>
            </a:extLst>
          </p:cNvPr>
          <p:cNvPicPr>
            <a:picLocks noChangeAspect="1"/>
          </p:cNvPicPr>
          <p:nvPr/>
        </p:nvPicPr>
        <p:blipFill>
          <a:blip r:embed="rId2"/>
          <a:stretch>
            <a:fillRect/>
          </a:stretch>
        </p:blipFill>
        <p:spPr>
          <a:xfrm>
            <a:off x="1097280" y="2348518"/>
            <a:ext cx="4350582" cy="1092121"/>
          </a:xfrm>
          <a:prstGeom prst="rect">
            <a:avLst/>
          </a:prstGeom>
        </p:spPr>
      </p:pic>
      <p:pic>
        <p:nvPicPr>
          <p:cNvPr id="5" name="Picture 4">
            <a:extLst>
              <a:ext uri="{FF2B5EF4-FFF2-40B4-BE49-F238E27FC236}">
                <a16:creationId xmlns:a16="http://schemas.microsoft.com/office/drawing/2014/main" id="{17DE312C-BA5C-4A47-983E-63555DB685A8}"/>
              </a:ext>
            </a:extLst>
          </p:cNvPr>
          <p:cNvPicPr>
            <a:picLocks noChangeAspect="1"/>
          </p:cNvPicPr>
          <p:nvPr/>
        </p:nvPicPr>
        <p:blipFill>
          <a:blip r:embed="rId3"/>
          <a:stretch>
            <a:fillRect/>
          </a:stretch>
        </p:blipFill>
        <p:spPr>
          <a:xfrm>
            <a:off x="1097280" y="3842060"/>
            <a:ext cx="4524503" cy="1048648"/>
          </a:xfrm>
          <a:prstGeom prst="rect">
            <a:avLst/>
          </a:prstGeom>
        </p:spPr>
      </p:pic>
      <p:pic>
        <p:nvPicPr>
          <p:cNvPr id="6" name="Picture 5">
            <a:extLst>
              <a:ext uri="{FF2B5EF4-FFF2-40B4-BE49-F238E27FC236}">
                <a16:creationId xmlns:a16="http://schemas.microsoft.com/office/drawing/2014/main" id="{7738BD64-DE32-4C88-9C2D-BC75E16F404C}"/>
              </a:ext>
            </a:extLst>
          </p:cNvPr>
          <p:cNvPicPr>
            <a:picLocks noChangeAspect="1"/>
          </p:cNvPicPr>
          <p:nvPr/>
        </p:nvPicPr>
        <p:blipFill>
          <a:blip r:embed="rId4"/>
          <a:stretch>
            <a:fillRect/>
          </a:stretch>
        </p:blipFill>
        <p:spPr>
          <a:xfrm>
            <a:off x="5724742" y="2220899"/>
            <a:ext cx="5694633" cy="1347358"/>
          </a:xfrm>
          <a:prstGeom prst="rect">
            <a:avLst/>
          </a:prstGeom>
        </p:spPr>
      </p:pic>
      <p:pic>
        <p:nvPicPr>
          <p:cNvPr id="7" name="Picture 6">
            <a:extLst>
              <a:ext uri="{FF2B5EF4-FFF2-40B4-BE49-F238E27FC236}">
                <a16:creationId xmlns:a16="http://schemas.microsoft.com/office/drawing/2014/main" id="{9A7F822A-B1B7-47DB-A3D5-F06F0C056616}"/>
              </a:ext>
            </a:extLst>
          </p:cNvPr>
          <p:cNvPicPr>
            <a:picLocks noChangeAspect="1"/>
          </p:cNvPicPr>
          <p:nvPr/>
        </p:nvPicPr>
        <p:blipFill>
          <a:blip r:embed="rId5"/>
          <a:stretch>
            <a:fillRect/>
          </a:stretch>
        </p:blipFill>
        <p:spPr>
          <a:xfrm>
            <a:off x="5898663" y="3568257"/>
            <a:ext cx="4931592" cy="1347358"/>
          </a:xfrm>
          <a:prstGeom prst="rect">
            <a:avLst/>
          </a:prstGeom>
        </p:spPr>
      </p:pic>
    </p:spTree>
    <p:extLst>
      <p:ext uri="{BB962C8B-B14F-4D97-AF65-F5344CB8AC3E}">
        <p14:creationId xmlns:p14="http://schemas.microsoft.com/office/powerpoint/2010/main" val="205147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2CF7C-E5BF-406E-89EC-6BC3DF7ED7E9}"/>
              </a:ext>
            </a:extLst>
          </p:cNvPr>
          <p:cNvSpPr>
            <a:spLocks noGrp="1"/>
          </p:cNvSpPr>
          <p:nvPr>
            <p:ph type="ctrTitle"/>
          </p:nvPr>
        </p:nvSpPr>
        <p:spPr/>
        <p:txBody>
          <a:bodyPr>
            <a:normAutofit/>
          </a:bodyPr>
          <a:lstStyle/>
          <a:p>
            <a:r>
              <a:rPr lang="en-US" sz="5400" dirty="0"/>
              <a:t>Best practices in data design </a:t>
            </a:r>
          </a:p>
        </p:txBody>
      </p:sp>
    </p:spTree>
    <p:extLst>
      <p:ext uri="{BB962C8B-B14F-4D97-AF65-F5344CB8AC3E}">
        <p14:creationId xmlns:p14="http://schemas.microsoft.com/office/powerpoint/2010/main" val="536350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9DE-8C2F-44FC-9D22-E14C9238F6D4}"/>
              </a:ext>
            </a:extLst>
          </p:cNvPr>
          <p:cNvSpPr>
            <a:spLocks noGrp="1"/>
          </p:cNvSpPr>
          <p:nvPr>
            <p:ph type="title"/>
          </p:nvPr>
        </p:nvSpPr>
        <p:spPr/>
        <p:txBody>
          <a:bodyPr/>
          <a:lstStyle/>
          <a:p>
            <a:r>
              <a:rPr lang="en-US" dirty="0"/>
              <a:t>Best practices in data design</a:t>
            </a:r>
          </a:p>
        </p:txBody>
      </p:sp>
      <p:pic>
        <p:nvPicPr>
          <p:cNvPr id="4" name="Picture 3">
            <a:extLst>
              <a:ext uri="{FF2B5EF4-FFF2-40B4-BE49-F238E27FC236}">
                <a16:creationId xmlns:a16="http://schemas.microsoft.com/office/drawing/2014/main" id="{27472265-F5F7-40CA-BC5E-13ED98542523}"/>
              </a:ext>
            </a:extLst>
          </p:cNvPr>
          <p:cNvPicPr>
            <a:picLocks noChangeAspect="1"/>
          </p:cNvPicPr>
          <p:nvPr/>
        </p:nvPicPr>
        <p:blipFill>
          <a:blip r:embed="rId2"/>
          <a:stretch>
            <a:fillRect/>
          </a:stretch>
        </p:blipFill>
        <p:spPr>
          <a:xfrm>
            <a:off x="1097280" y="2249869"/>
            <a:ext cx="2976235" cy="3120348"/>
          </a:xfrm>
          <a:prstGeom prst="rect">
            <a:avLst/>
          </a:prstGeom>
        </p:spPr>
      </p:pic>
      <p:pic>
        <p:nvPicPr>
          <p:cNvPr id="5" name="Picture 4">
            <a:extLst>
              <a:ext uri="{FF2B5EF4-FFF2-40B4-BE49-F238E27FC236}">
                <a16:creationId xmlns:a16="http://schemas.microsoft.com/office/drawing/2014/main" id="{C97CAE6D-5BB4-43D5-86DE-57AF31C07A33}"/>
              </a:ext>
            </a:extLst>
          </p:cNvPr>
          <p:cNvPicPr>
            <a:picLocks noChangeAspect="1"/>
          </p:cNvPicPr>
          <p:nvPr/>
        </p:nvPicPr>
        <p:blipFill>
          <a:blip r:embed="rId3"/>
          <a:stretch>
            <a:fillRect/>
          </a:stretch>
        </p:blipFill>
        <p:spPr>
          <a:xfrm>
            <a:off x="4114708" y="2241727"/>
            <a:ext cx="2927656" cy="3120348"/>
          </a:xfrm>
          <a:prstGeom prst="rect">
            <a:avLst/>
          </a:prstGeom>
        </p:spPr>
      </p:pic>
      <p:pic>
        <p:nvPicPr>
          <p:cNvPr id="6" name="Picture 5">
            <a:extLst>
              <a:ext uri="{FF2B5EF4-FFF2-40B4-BE49-F238E27FC236}">
                <a16:creationId xmlns:a16="http://schemas.microsoft.com/office/drawing/2014/main" id="{49DD5833-A30E-4942-8012-4F373545858B}"/>
              </a:ext>
            </a:extLst>
          </p:cNvPr>
          <p:cNvPicPr>
            <a:picLocks noChangeAspect="1"/>
          </p:cNvPicPr>
          <p:nvPr/>
        </p:nvPicPr>
        <p:blipFill>
          <a:blip r:embed="rId4"/>
          <a:stretch>
            <a:fillRect/>
          </a:stretch>
        </p:blipFill>
        <p:spPr>
          <a:xfrm>
            <a:off x="7008555" y="2336023"/>
            <a:ext cx="3774247" cy="2948043"/>
          </a:xfrm>
          <a:prstGeom prst="rect">
            <a:avLst/>
          </a:prstGeom>
        </p:spPr>
      </p:pic>
    </p:spTree>
    <p:extLst>
      <p:ext uri="{BB962C8B-B14F-4D97-AF65-F5344CB8AC3E}">
        <p14:creationId xmlns:p14="http://schemas.microsoft.com/office/powerpoint/2010/main" val="159981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9DE-8C2F-44FC-9D22-E14C9238F6D4}"/>
              </a:ext>
            </a:extLst>
          </p:cNvPr>
          <p:cNvSpPr>
            <a:spLocks noGrp="1"/>
          </p:cNvSpPr>
          <p:nvPr>
            <p:ph type="title"/>
          </p:nvPr>
        </p:nvSpPr>
        <p:spPr/>
        <p:txBody>
          <a:bodyPr/>
          <a:lstStyle/>
          <a:p>
            <a:r>
              <a:rPr lang="en-US" dirty="0"/>
              <a:t>Best practices in data design</a:t>
            </a:r>
          </a:p>
        </p:txBody>
      </p:sp>
      <p:pic>
        <p:nvPicPr>
          <p:cNvPr id="3" name="Picture 2">
            <a:extLst>
              <a:ext uri="{FF2B5EF4-FFF2-40B4-BE49-F238E27FC236}">
                <a16:creationId xmlns:a16="http://schemas.microsoft.com/office/drawing/2014/main" id="{831F3449-3192-4188-89D3-7D13E5AE9E03}"/>
              </a:ext>
            </a:extLst>
          </p:cNvPr>
          <p:cNvPicPr>
            <a:picLocks noChangeAspect="1"/>
          </p:cNvPicPr>
          <p:nvPr/>
        </p:nvPicPr>
        <p:blipFill>
          <a:blip r:embed="rId2"/>
          <a:stretch>
            <a:fillRect/>
          </a:stretch>
        </p:blipFill>
        <p:spPr>
          <a:xfrm>
            <a:off x="3131670" y="2121571"/>
            <a:ext cx="5928659" cy="3744415"/>
          </a:xfrm>
          <a:prstGeom prst="rect">
            <a:avLst/>
          </a:prstGeom>
        </p:spPr>
      </p:pic>
    </p:spTree>
    <p:extLst>
      <p:ext uri="{BB962C8B-B14F-4D97-AF65-F5344CB8AC3E}">
        <p14:creationId xmlns:p14="http://schemas.microsoft.com/office/powerpoint/2010/main" val="2719922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9DE-8C2F-44FC-9D22-E14C9238F6D4}"/>
              </a:ext>
            </a:extLst>
          </p:cNvPr>
          <p:cNvSpPr>
            <a:spLocks noGrp="1"/>
          </p:cNvSpPr>
          <p:nvPr>
            <p:ph type="title"/>
          </p:nvPr>
        </p:nvSpPr>
        <p:spPr/>
        <p:txBody>
          <a:bodyPr/>
          <a:lstStyle/>
          <a:p>
            <a:r>
              <a:rPr lang="en-US" dirty="0"/>
              <a:t>Best practices in data design</a:t>
            </a:r>
          </a:p>
        </p:txBody>
      </p:sp>
      <p:pic>
        <p:nvPicPr>
          <p:cNvPr id="7" name="Picture 6">
            <a:extLst>
              <a:ext uri="{FF2B5EF4-FFF2-40B4-BE49-F238E27FC236}">
                <a16:creationId xmlns:a16="http://schemas.microsoft.com/office/drawing/2014/main" id="{00E6EE43-43F6-450C-9F4B-EF55D61BFBD5}"/>
              </a:ext>
            </a:extLst>
          </p:cNvPr>
          <p:cNvPicPr>
            <a:picLocks noChangeAspect="1"/>
          </p:cNvPicPr>
          <p:nvPr/>
        </p:nvPicPr>
        <p:blipFill>
          <a:blip r:embed="rId2"/>
          <a:stretch>
            <a:fillRect/>
          </a:stretch>
        </p:blipFill>
        <p:spPr>
          <a:xfrm>
            <a:off x="2730420" y="2439305"/>
            <a:ext cx="3365579" cy="837407"/>
          </a:xfrm>
          <a:prstGeom prst="rect">
            <a:avLst/>
          </a:prstGeom>
        </p:spPr>
      </p:pic>
      <p:pic>
        <p:nvPicPr>
          <p:cNvPr id="8" name="Picture 7">
            <a:extLst>
              <a:ext uri="{FF2B5EF4-FFF2-40B4-BE49-F238E27FC236}">
                <a16:creationId xmlns:a16="http://schemas.microsoft.com/office/drawing/2014/main" id="{E3E2B51E-EA87-44E7-9B20-CD28E8DB7B83}"/>
              </a:ext>
            </a:extLst>
          </p:cNvPr>
          <p:cNvPicPr>
            <a:picLocks noChangeAspect="1"/>
          </p:cNvPicPr>
          <p:nvPr/>
        </p:nvPicPr>
        <p:blipFill>
          <a:blip r:embed="rId3"/>
          <a:stretch>
            <a:fillRect/>
          </a:stretch>
        </p:blipFill>
        <p:spPr>
          <a:xfrm>
            <a:off x="2730421" y="3429000"/>
            <a:ext cx="3365579" cy="705806"/>
          </a:xfrm>
          <a:prstGeom prst="rect">
            <a:avLst/>
          </a:prstGeom>
        </p:spPr>
      </p:pic>
      <p:pic>
        <p:nvPicPr>
          <p:cNvPr id="9" name="Picture 8">
            <a:extLst>
              <a:ext uri="{FF2B5EF4-FFF2-40B4-BE49-F238E27FC236}">
                <a16:creationId xmlns:a16="http://schemas.microsoft.com/office/drawing/2014/main" id="{39D308D1-BCCC-4F60-8C8D-97C4136AB6CB}"/>
              </a:ext>
            </a:extLst>
          </p:cNvPr>
          <p:cNvPicPr>
            <a:picLocks noChangeAspect="1"/>
          </p:cNvPicPr>
          <p:nvPr/>
        </p:nvPicPr>
        <p:blipFill>
          <a:blip r:embed="rId4"/>
          <a:stretch>
            <a:fillRect/>
          </a:stretch>
        </p:blipFill>
        <p:spPr>
          <a:xfrm>
            <a:off x="2730421" y="4244317"/>
            <a:ext cx="3365579" cy="785559"/>
          </a:xfrm>
          <a:prstGeom prst="rect">
            <a:avLst/>
          </a:prstGeom>
        </p:spPr>
      </p:pic>
      <p:pic>
        <p:nvPicPr>
          <p:cNvPr id="10" name="Picture 9">
            <a:extLst>
              <a:ext uri="{FF2B5EF4-FFF2-40B4-BE49-F238E27FC236}">
                <a16:creationId xmlns:a16="http://schemas.microsoft.com/office/drawing/2014/main" id="{4826347D-DE11-45F4-8E00-61A06B09D432}"/>
              </a:ext>
            </a:extLst>
          </p:cNvPr>
          <p:cNvPicPr>
            <a:picLocks noChangeAspect="1"/>
          </p:cNvPicPr>
          <p:nvPr/>
        </p:nvPicPr>
        <p:blipFill>
          <a:blip r:embed="rId5"/>
          <a:stretch>
            <a:fillRect/>
          </a:stretch>
        </p:blipFill>
        <p:spPr>
          <a:xfrm>
            <a:off x="6297271" y="2773063"/>
            <a:ext cx="3365579" cy="817872"/>
          </a:xfrm>
          <a:prstGeom prst="rect">
            <a:avLst/>
          </a:prstGeom>
        </p:spPr>
      </p:pic>
      <p:pic>
        <p:nvPicPr>
          <p:cNvPr id="11" name="Picture 10">
            <a:extLst>
              <a:ext uri="{FF2B5EF4-FFF2-40B4-BE49-F238E27FC236}">
                <a16:creationId xmlns:a16="http://schemas.microsoft.com/office/drawing/2014/main" id="{E7F0D886-5A40-461E-B99F-E1CB2D3FEE04}"/>
              </a:ext>
            </a:extLst>
          </p:cNvPr>
          <p:cNvPicPr>
            <a:picLocks noChangeAspect="1"/>
          </p:cNvPicPr>
          <p:nvPr/>
        </p:nvPicPr>
        <p:blipFill>
          <a:blip r:embed="rId6"/>
          <a:stretch>
            <a:fillRect/>
          </a:stretch>
        </p:blipFill>
        <p:spPr>
          <a:xfrm>
            <a:off x="6297271" y="3610469"/>
            <a:ext cx="3365579" cy="743894"/>
          </a:xfrm>
          <a:prstGeom prst="rect">
            <a:avLst/>
          </a:prstGeom>
        </p:spPr>
      </p:pic>
    </p:spTree>
    <p:extLst>
      <p:ext uri="{BB962C8B-B14F-4D97-AF65-F5344CB8AC3E}">
        <p14:creationId xmlns:p14="http://schemas.microsoft.com/office/powerpoint/2010/main" val="5912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9DE-8C2F-44FC-9D22-E14C9238F6D4}"/>
              </a:ext>
            </a:extLst>
          </p:cNvPr>
          <p:cNvSpPr>
            <a:spLocks noGrp="1"/>
          </p:cNvSpPr>
          <p:nvPr>
            <p:ph type="title"/>
          </p:nvPr>
        </p:nvSpPr>
        <p:spPr/>
        <p:txBody>
          <a:bodyPr/>
          <a:lstStyle/>
          <a:p>
            <a:r>
              <a:rPr lang="en-US" dirty="0"/>
              <a:t>Best practices in data design</a:t>
            </a:r>
          </a:p>
        </p:txBody>
      </p:sp>
      <p:pic>
        <p:nvPicPr>
          <p:cNvPr id="3" name="Picture 2">
            <a:extLst>
              <a:ext uri="{FF2B5EF4-FFF2-40B4-BE49-F238E27FC236}">
                <a16:creationId xmlns:a16="http://schemas.microsoft.com/office/drawing/2014/main" id="{A472205C-A900-48DC-A82F-7163CD8919B8}"/>
              </a:ext>
            </a:extLst>
          </p:cNvPr>
          <p:cNvPicPr>
            <a:picLocks noChangeAspect="1"/>
          </p:cNvPicPr>
          <p:nvPr/>
        </p:nvPicPr>
        <p:blipFill>
          <a:blip r:embed="rId2"/>
          <a:stretch>
            <a:fillRect/>
          </a:stretch>
        </p:blipFill>
        <p:spPr>
          <a:xfrm>
            <a:off x="1781418" y="2223798"/>
            <a:ext cx="4314583" cy="1014112"/>
          </a:xfrm>
          <a:prstGeom prst="rect">
            <a:avLst/>
          </a:prstGeom>
        </p:spPr>
      </p:pic>
      <p:pic>
        <p:nvPicPr>
          <p:cNvPr id="4" name="Picture 3">
            <a:extLst>
              <a:ext uri="{FF2B5EF4-FFF2-40B4-BE49-F238E27FC236}">
                <a16:creationId xmlns:a16="http://schemas.microsoft.com/office/drawing/2014/main" id="{6412A3E9-C6A5-4ACE-AFE6-4F40AD0C9333}"/>
              </a:ext>
            </a:extLst>
          </p:cNvPr>
          <p:cNvPicPr>
            <a:picLocks noChangeAspect="1"/>
          </p:cNvPicPr>
          <p:nvPr/>
        </p:nvPicPr>
        <p:blipFill>
          <a:blip r:embed="rId3"/>
          <a:stretch>
            <a:fillRect/>
          </a:stretch>
        </p:blipFill>
        <p:spPr>
          <a:xfrm>
            <a:off x="1775854" y="3277873"/>
            <a:ext cx="4320146" cy="1033483"/>
          </a:xfrm>
          <a:prstGeom prst="rect">
            <a:avLst/>
          </a:prstGeom>
        </p:spPr>
      </p:pic>
      <p:pic>
        <p:nvPicPr>
          <p:cNvPr id="5" name="Picture 4">
            <a:extLst>
              <a:ext uri="{FF2B5EF4-FFF2-40B4-BE49-F238E27FC236}">
                <a16:creationId xmlns:a16="http://schemas.microsoft.com/office/drawing/2014/main" id="{9B5CE6A4-EBE8-4AD6-B8DB-7DFB6752CC62}"/>
              </a:ext>
            </a:extLst>
          </p:cNvPr>
          <p:cNvPicPr>
            <a:picLocks noChangeAspect="1"/>
          </p:cNvPicPr>
          <p:nvPr/>
        </p:nvPicPr>
        <p:blipFill>
          <a:blip r:embed="rId4"/>
          <a:stretch>
            <a:fillRect/>
          </a:stretch>
        </p:blipFill>
        <p:spPr>
          <a:xfrm>
            <a:off x="1788242" y="4406985"/>
            <a:ext cx="4307758" cy="1398132"/>
          </a:xfrm>
          <a:prstGeom prst="rect">
            <a:avLst/>
          </a:prstGeom>
        </p:spPr>
      </p:pic>
      <p:pic>
        <p:nvPicPr>
          <p:cNvPr id="6" name="Picture 5">
            <a:extLst>
              <a:ext uri="{FF2B5EF4-FFF2-40B4-BE49-F238E27FC236}">
                <a16:creationId xmlns:a16="http://schemas.microsoft.com/office/drawing/2014/main" id="{C9FF4120-011B-40AD-ACEA-71AAC7EE1F32}"/>
              </a:ext>
            </a:extLst>
          </p:cNvPr>
          <p:cNvPicPr>
            <a:picLocks noChangeAspect="1"/>
          </p:cNvPicPr>
          <p:nvPr/>
        </p:nvPicPr>
        <p:blipFill>
          <a:blip r:embed="rId5"/>
          <a:stretch>
            <a:fillRect/>
          </a:stretch>
        </p:blipFill>
        <p:spPr>
          <a:xfrm>
            <a:off x="6293224" y="2702182"/>
            <a:ext cx="4307758" cy="1151382"/>
          </a:xfrm>
          <a:prstGeom prst="rect">
            <a:avLst/>
          </a:prstGeom>
        </p:spPr>
      </p:pic>
      <p:pic>
        <p:nvPicPr>
          <p:cNvPr id="7" name="Picture 6">
            <a:extLst>
              <a:ext uri="{FF2B5EF4-FFF2-40B4-BE49-F238E27FC236}">
                <a16:creationId xmlns:a16="http://schemas.microsoft.com/office/drawing/2014/main" id="{CAAB4DCC-D552-4A15-8261-526C8E5A6493}"/>
              </a:ext>
            </a:extLst>
          </p:cNvPr>
          <p:cNvPicPr>
            <a:picLocks noChangeAspect="1"/>
          </p:cNvPicPr>
          <p:nvPr/>
        </p:nvPicPr>
        <p:blipFill>
          <a:blip r:embed="rId6"/>
          <a:stretch>
            <a:fillRect/>
          </a:stretch>
        </p:blipFill>
        <p:spPr>
          <a:xfrm>
            <a:off x="6293225" y="3872313"/>
            <a:ext cx="4307758" cy="1156445"/>
          </a:xfrm>
          <a:prstGeom prst="rect">
            <a:avLst/>
          </a:prstGeom>
        </p:spPr>
      </p:pic>
    </p:spTree>
    <p:extLst>
      <p:ext uri="{BB962C8B-B14F-4D97-AF65-F5344CB8AC3E}">
        <p14:creationId xmlns:p14="http://schemas.microsoft.com/office/powerpoint/2010/main" val="412403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2CF7C-E5BF-406E-89EC-6BC3DF7ED7E9}"/>
              </a:ext>
            </a:extLst>
          </p:cNvPr>
          <p:cNvSpPr>
            <a:spLocks noGrp="1"/>
          </p:cNvSpPr>
          <p:nvPr>
            <p:ph type="ctr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cap="none" spc="0" dirty="0">
                <a:solidFill>
                  <a:schemeClr val="tx1"/>
                </a:solidFill>
              </a:rPr>
              <a:t>Matplotlib + Seaborn</a:t>
            </a:r>
          </a:p>
        </p:txBody>
      </p:sp>
    </p:spTree>
    <p:extLst>
      <p:ext uri="{BB962C8B-B14F-4D97-AF65-F5344CB8AC3E}">
        <p14:creationId xmlns:p14="http://schemas.microsoft.com/office/powerpoint/2010/main" val="565746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0FB1-9306-45AE-AFB9-5B10F4532C4A}"/>
              </a:ext>
            </a:extLst>
          </p:cNvPr>
          <p:cNvSpPr>
            <a:spLocks noGrp="1"/>
          </p:cNvSpPr>
          <p:nvPr>
            <p:ph type="title"/>
          </p:nvPr>
        </p:nvSpPr>
        <p:spPr/>
        <p:txBody>
          <a:bodyPr/>
          <a:lstStyle/>
          <a:p>
            <a:r>
              <a:rPr lang="en-US" dirty="0"/>
              <a:t>Jupiter Notebook time or…</a:t>
            </a:r>
          </a:p>
        </p:txBody>
      </p:sp>
      <p:pic>
        <p:nvPicPr>
          <p:cNvPr id="2050" name="Picture 2" descr="Time to get your hands dirty… or not! | Garden Joy">
            <a:extLst>
              <a:ext uri="{FF2B5EF4-FFF2-40B4-BE49-F238E27FC236}">
                <a16:creationId xmlns:a16="http://schemas.microsoft.com/office/drawing/2014/main" id="{8201D24D-1EA5-4486-838C-88E4F0C7E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81" y="1959769"/>
            <a:ext cx="7051637" cy="434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932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850B2-643D-4561-8384-F307DE222284}"/>
              </a:ext>
            </a:extLst>
          </p:cNvPr>
          <p:cNvSpPr>
            <a:spLocks noGrp="1"/>
          </p:cNvSpPr>
          <p:nvPr>
            <p:ph type="title"/>
          </p:nvPr>
        </p:nvSpPr>
        <p:spPr/>
        <p:txBody>
          <a:bodyPr/>
          <a:lstStyle/>
          <a:p>
            <a:r>
              <a:rPr lang="en-US" dirty="0"/>
              <a:t>Next steps</a:t>
            </a:r>
          </a:p>
        </p:txBody>
      </p:sp>
      <p:sp>
        <p:nvSpPr>
          <p:cNvPr id="5" name="Text Placeholder 4">
            <a:extLst>
              <a:ext uri="{FF2B5EF4-FFF2-40B4-BE49-F238E27FC236}">
                <a16:creationId xmlns:a16="http://schemas.microsoft.com/office/drawing/2014/main" id="{4ABEAF68-F9C2-4031-BAAC-7510E44DC3BD}"/>
              </a:ext>
            </a:extLst>
          </p:cNvPr>
          <p:cNvSpPr>
            <a:spLocks noGrp="1"/>
          </p:cNvSpPr>
          <p:nvPr>
            <p:ph type="body" idx="1"/>
          </p:nvPr>
        </p:nvSpPr>
        <p:spPr>
          <a:xfrm>
            <a:off x="1097280" y="4663440"/>
            <a:ext cx="10058400" cy="128016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cap="none" spc="0" dirty="0">
                <a:solidFill>
                  <a:schemeClr val="tx1"/>
                </a:solidFill>
              </a:rPr>
              <a:t>Online courses</a:t>
            </a:r>
          </a:p>
          <a:p>
            <a:pPr>
              <a:lnSpc>
                <a:spcPct val="100000"/>
              </a:lnSpc>
              <a:spcBef>
                <a:spcPts val="0"/>
              </a:spcBef>
              <a:spcAft>
                <a:spcPts val="0"/>
              </a:spcAft>
              <a:buClrTx/>
              <a:buSzTx/>
              <a:defRPr/>
            </a:pPr>
            <a:r>
              <a:rPr lang="en-US" sz="2400" cap="none" spc="0" dirty="0">
                <a:solidFill>
                  <a:schemeClr val="tx1"/>
                </a:solidFill>
              </a:rPr>
              <a:t>Literature</a:t>
            </a:r>
          </a:p>
          <a:p>
            <a:pPr>
              <a:lnSpc>
                <a:spcPct val="100000"/>
              </a:lnSpc>
              <a:spcBef>
                <a:spcPts val="0"/>
              </a:spcBef>
              <a:spcAft>
                <a:spcPts val="0"/>
              </a:spcAft>
              <a:buClrTx/>
              <a:buSzTx/>
              <a:defRPr/>
            </a:pPr>
            <a:r>
              <a:rPr lang="en-US" sz="2400" cap="none" spc="0" dirty="0">
                <a:solidFill>
                  <a:schemeClr val="tx1"/>
                </a:solidFill>
              </a:rPr>
              <a:t>Q&amp;A</a:t>
            </a:r>
          </a:p>
          <a:p>
            <a:pPr>
              <a:lnSpc>
                <a:spcPct val="100000"/>
              </a:lnSpc>
              <a:spcBef>
                <a:spcPts val="0"/>
              </a:spcBef>
              <a:spcAft>
                <a:spcPts val="0"/>
              </a:spcAft>
              <a:buClrTx/>
              <a:buSzTx/>
              <a:defRPr/>
            </a:pPr>
            <a:endParaRPr lang="en-US" sz="2400" cap="none" spc="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cap="none" spc="0" dirty="0">
              <a:solidFill>
                <a:schemeClr val="tx1"/>
              </a:solidFill>
            </a:endParaRPr>
          </a:p>
        </p:txBody>
      </p:sp>
    </p:spTree>
    <p:extLst>
      <p:ext uri="{BB962C8B-B14F-4D97-AF65-F5344CB8AC3E}">
        <p14:creationId xmlns:p14="http://schemas.microsoft.com/office/powerpoint/2010/main" val="2734047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E83D-163F-4E0F-9E5E-CC5FB54F0550}"/>
              </a:ext>
            </a:extLst>
          </p:cNvPr>
          <p:cNvSpPr>
            <a:spLocks noGrp="1"/>
          </p:cNvSpPr>
          <p:nvPr>
            <p:ph type="title"/>
          </p:nvPr>
        </p:nvSpPr>
        <p:spPr/>
        <p:txBody>
          <a:bodyPr/>
          <a:lstStyle/>
          <a:p>
            <a:r>
              <a:rPr lang="en-US" dirty="0"/>
              <a:t>Online courses</a:t>
            </a:r>
          </a:p>
        </p:txBody>
      </p:sp>
      <p:sp>
        <p:nvSpPr>
          <p:cNvPr id="3" name="Content Placeholder 2">
            <a:extLst>
              <a:ext uri="{FF2B5EF4-FFF2-40B4-BE49-F238E27FC236}">
                <a16:creationId xmlns:a16="http://schemas.microsoft.com/office/drawing/2014/main" id="{D9A81C08-2EB7-4963-AE05-B944339502E7}"/>
              </a:ext>
            </a:extLst>
          </p:cNvPr>
          <p:cNvSpPr>
            <a:spLocks noGrp="1"/>
          </p:cNvSpPr>
          <p:nvPr>
            <p:ph idx="1"/>
          </p:nvPr>
        </p:nvSpPr>
        <p:spPr/>
        <p:txBody>
          <a:bodyPr>
            <a:normAutofit/>
          </a:bodyPr>
          <a:lstStyle/>
          <a:p>
            <a:r>
              <a:rPr lang="en-US" dirty="0"/>
              <a:t>Coursera</a:t>
            </a:r>
          </a:p>
          <a:p>
            <a:pPr lvl="1"/>
            <a:r>
              <a:rPr lang="en-US" sz="2000" dirty="0">
                <a:hlinkClick r:id="rId2"/>
              </a:rPr>
              <a:t>PWC - Data Visualization with Advanced Excel</a:t>
            </a:r>
            <a:endParaRPr lang="en-US" sz="2000" dirty="0"/>
          </a:p>
          <a:p>
            <a:pPr lvl="1"/>
            <a:r>
              <a:rPr lang="en-US" sz="2000" dirty="0">
                <a:hlinkClick r:id="rId3"/>
              </a:rPr>
              <a:t>PWC - Data-Driven Decision Making</a:t>
            </a:r>
            <a:endParaRPr lang="en-US" sz="2000" dirty="0"/>
          </a:p>
          <a:p>
            <a:pPr lvl="1"/>
            <a:r>
              <a:rPr lang="en-US" sz="2000" dirty="0">
                <a:hlinkClick r:id="rId4"/>
              </a:rPr>
              <a:t>PWC - Effective Business Presentations with PowerPoint</a:t>
            </a:r>
            <a:endParaRPr lang="en-US" sz="2000" dirty="0"/>
          </a:p>
          <a:p>
            <a:pPr lvl="1"/>
            <a:r>
              <a:rPr lang="en-US" sz="2000" dirty="0"/>
              <a:t>Specialization - University of Michigan - Applied Data Science with Python</a:t>
            </a:r>
          </a:p>
          <a:p>
            <a:pPr lvl="3"/>
            <a:r>
              <a:rPr lang="en-US" sz="1600" dirty="0">
                <a:hlinkClick r:id="rId5"/>
              </a:rPr>
              <a:t>Applied Plotting, Charting &amp; Data Representation in Python</a:t>
            </a:r>
            <a:endParaRPr lang="en-US" sz="1600" dirty="0"/>
          </a:p>
          <a:p>
            <a:pPr marL="201168" lvl="1" indent="0">
              <a:buNone/>
            </a:pPr>
            <a:r>
              <a:rPr lang="en-US" sz="2000" dirty="0"/>
              <a:t>Datacamp</a:t>
            </a:r>
          </a:p>
          <a:p>
            <a:pPr lvl="1"/>
            <a:r>
              <a:rPr lang="en-US" sz="2000" dirty="0">
                <a:hlinkClick r:id="rId6"/>
              </a:rPr>
              <a:t>Data Visualization for Everyone</a:t>
            </a:r>
            <a:endParaRPr lang="en-US" sz="2000" dirty="0"/>
          </a:p>
          <a:p>
            <a:pPr lvl="1"/>
            <a:r>
              <a:rPr lang="en-US" sz="2000" dirty="0">
                <a:hlinkClick r:id="rId7"/>
              </a:rPr>
              <a:t>Data Visualization with Python</a:t>
            </a:r>
            <a:endParaRPr lang="en-US" sz="2000" dirty="0"/>
          </a:p>
          <a:p>
            <a:pPr marL="201168" lvl="1" indent="0">
              <a:buNone/>
            </a:pPr>
            <a:r>
              <a:rPr lang="en-US" sz="2000" dirty="0"/>
              <a:t>…</a:t>
            </a:r>
          </a:p>
        </p:txBody>
      </p:sp>
    </p:spTree>
    <p:extLst>
      <p:ext uri="{BB962C8B-B14F-4D97-AF65-F5344CB8AC3E}">
        <p14:creationId xmlns:p14="http://schemas.microsoft.com/office/powerpoint/2010/main" val="4204728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6012FB-8D40-4562-BB87-FCD60F61F13B}"/>
              </a:ext>
            </a:extLst>
          </p:cNvPr>
          <p:cNvSpPr>
            <a:spLocks noGrp="1"/>
          </p:cNvSpPr>
          <p:nvPr>
            <p:ph type="ctrTitle"/>
          </p:nvPr>
        </p:nvSpPr>
        <p:spPr/>
        <p:txBody>
          <a:bodyPr/>
          <a:lstStyle/>
          <a:p>
            <a:r>
              <a:rPr lang="hr-HR" dirty="0"/>
              <a:t>Human visual percepetion</a:t>
            </a:r>
            <a:endParaRPr lang="en-US" dirty="0"/>
          </a:p>
        </p:txBody>
      </p:sp>
    </p:spTree>
    <p:extLst>
      <p:ext uri="{BB962C8B-B14F-4D97-AF65-F5344CB8AC3E}">
        <p14:creationId xmlns:p14="http://schemas.microsoft.com/office/powerpoint/2010/main" val="2669031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CA57-7A14-4401-AF4B-371353C1DF50}"/>
              </a:ext>
            </a:extLst>
          </p:cNvPr>
          <p:cNvSpPr>
            <a:spLocks noGrp="1"/>
          </p:cNvSpPr>
          <p:nvPr>
            <p:ph type="title"/>
          </p:nvPr>
        </p:nvSpPr>
        <p:spPr/>
        <p:txBody>
          <a:bodyPr/>
          <a:lstStyle/>
          <a:p>
            <a:r>
              <a:rPr lang="en-US" sz="4800" cap="none" spc="0" dirty="0">
                <a:solidFill>
                  <a:schemeClr val="tx1"/>
                </a:solidFill>
              </a:rPr>
              <a:t>Literature</a:t>
            </a:r>
            <a:endParaRPr lang="en-US" dirty="0"/>
          </a:p>
        </p:txBody>
      </p:sp>
      <p:sp>
        <p:nvSpPr>
          <p:cNvPr id="3" name="Content Placeholder 2">
            <a:extLst>
              <a:ext uri="{FF2B5EF4-FFF2-40B4-BE49-F238E27FC236}">
                <a16:creationId xmlns:a16="http://schemas.microsoft.com/office/drawing/2014/main" id="{FF511CDC-6D04-47C3-9B2B-35FAD0C46875}"/>
              </a:ext>
            </a:extLst>
          </p:cNvPr>
          <p:cNvSpPr>
            <a:spLocks noGrp="1"/>
          </p:cNvSpPr>
          <p:nvPr>
            <p:ph idx="1"/>
          </p:nvPr>
        </p:nvSpPr>
        <p:spPr>
          <a:xfrm>
            <a:off x="1097280" y="2108201"/>
            <a:ext cx="10861638" cy="3760891"/>
          </a:xfrm>
        </p:spPr>
        <p:txBody>
          <a:bodyPr>
            <a:normAutofit/>
          </a:bodyPr>
          <a:lstStyle/>
          <a:p>
            <a:pPr marL="0" lvl="0" indent="0" algn="l" rtl="0">
              <a:lnSpc>
                <a:spcPct val="90000"/>
              </a:lnSpc>
              <a:spcBef>
                <a:spcPts val="0"/>
              </a:spcBef>
              <a:spcAft>
                <a:spcPts val="0"/>
              </a:spcAft>
              <a:buClr>
                <a:schemeClr val="dk1"/>
              </a:buClr>
              <a:buSzPts val="2800"/>
              <a:buNone/>
            </a:pPr>
            <a:r>
              <a:rPr lang="hr-HR" dirty="0"/>
              <a:t>Edward R. Tufte - </a:t>
            </a:r>
            <a:r>
              <a:rPr lang="hr-HR" dirty="0">
                <a:hlinkClick r:id="rId2"/>
              </a:rPr>
              <a:t>The Visual Display of Quantitative Information, 2nd Edition. Graphics Press, 2001.</a:t>
            </a:r>
            <a:endParaRPr lang="hr-HR" dirty="0"/>
          </a:p>
          <a:p>
            <a:pPr marL="0" lvl="0" indent="0" algn="l" rtl="0">
              <a:lnSpc>
                <a:spcPct val="90000"/>
              </a:lnSpc>
              <a:spcBef>
                <a:spcPts val="1000"/>
              </a:spcBef>
              <a:spcAft>
                <a:spcPts val="0"/>
              </a:spcAft>
              <a:buClr>
                <a:schemeClr val="dk1"/>
              </a:buClr>
              <a:buSzPts val="2800"/>
              <a:buNone/>
            </a:pPr>
            <a:r>
              <a:rPr lang="hr-HR" dirty="0"/>
              <a:t>Alberto Cairo - </a:t>
            </a:r>
            <a:r>
              <a:rPr lang="hr-HR" dirty="0">
                <a:hlinkClick r:id="rId3"/>
              </a:rPr>
              <a:t>The Truthful Art. New Riders, 2016.</a:t>
            </a:r>
            <a:endParaRPr lang="hr-HR" dirty="0"/>
          </a:p>
          <a:p>
            <a:pPr marL="0" lvl="0" indent="0" algn="l" rtl="0">
              <a:lnSpc>
                <a:spcPct val="90000"/>
              </a:lnSpc>
              <a:spcBef>
                <a:spcPts val="1000"/>
              </a:spcBef>
              <a:spcAft>
                <a:spcPts val="0"/>
              </a:spcAft>
              <a:buClr>
                <a:schemeClr val="dk1"/>
              </a:buClr>
              <a:buSzPts val="2800"/>
              <a:buNone/>
            </a:pPr>
            <a:r>
              <a:rPr lang="hr-HR" dirty="0"/>
              <a:t>Stephen Few - </a:t>
            </a:r>
            <a:r>
              <a:rPr lang="hr-HR" dirty="0">
                <a:hlinkClick r:id="rId4"/>
              </a:rPr>
              <a:t>Information Dashboard Design - The Effective Visual Communication of Data. O’Reilly, 2006.</a:t>
            </a:r>
            <a:endParaRPr lang="hr-HR" dirty="0"/>
          </a:p>
          <a:p>
            <a:endParaRPr lang="en-US" dirty="0"/>
          </a:p>
          <a:p>
            <a:r>
              <a:rPr lang="en-US" dirty="0" err="1"/>
              <a:t>Wiley&amp;Sons</a:t>
            </a:r>
            <a:r>
              <a:rPr lang="en-US" dirty="0"/>
              <a:t> – </a:t>
            </a:r>
            <a:r>
              <a:rPr lang="en-US" dirty="0">
                <a:hlinkClick r:id="rId5"/>
              </a:rPr>
              <a:t>Data Visualization with Python: Create an impact with meaningful data insights</a:t>
            </a:r>
            <a:endParaRPr lang="en-US" dirty="0"/>
          </a:p>
          <a:p>
            <a:r>
              <a:rPr lang="en-US" dirty="0" err="1"/>
              <a:t>Wiley&amp;Sons</a:t>
            </a:r>
            <a:r>
              <a:rPr lang="en-US" dirty="0"/>
              <a:t> – </a:t>
            </a:r>
            <a:r>
              <a:rPr lang="en-US" dirty="0">
                <a:hlinkClick r:id="rId6"/>
              </a:rPr>
              <a:t>Data Visualization: Introduction to Data Visualization with Python, R and Tableau</a:t>
            </a:r>
            <a:endParaRPr lang="en-US" dirty="0"/>
          </a:p>
          <a:p>
            <a:r>
              <a:rPr lang="en-US" dirty="0" err="1"/>
              <a:t>Wiley&amp;Sons</a:t>
            </a:r>
            <a:r>
              <a:rPr lang="en-US" dirty="0"/>
              <a:t> – </a:t>
            </a:r>
            <a:r>
              <a:rPr lang="en-US" dirty="0">
                <a:hlinkClick r:id="rId7"/>
              </a:rPr>
              <a:t>Tableau Your Data!: Fast and Easy Visual Analysis with Tableau Software, 2nd Edition</a:t>
            </a:r>
            <a:endParaRPr lang="en-US" dirty="0"/>
          </a:p>
          <a:p>
            <a:r>
              <a:rPr lang="en-US" dirty="0"/>
              <a:t>…</a:t>
            </a:r>
          </a:p>
        </p:txBody>
      </p:sp>
    </p:spTree>
    <p:extLst>
      <p:ext uri="{BB962C8B-B14F-4D97-AF65-F5344CB8AC3E}">
        <p14:creationId xmlns:p14="http://schemas.microsoft.com/office/powerpoint/2010/main" val="2778552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A7BBF9-522A-4FA7-909F-6D34D454202C}"/>
              </a:ext>
            </a:extLst>
          </p:cNvPr>
          <p:cNvSpPr>
            <a:spLocks noGrp="1"/>
          </p:cNvSpPr>
          <p:nvPr>
            <p:ph type="title"/>
          </p:nvPr>
        </p:nvSpPr>
        <p:spPr/>
        <p:txBody>
          <a:bodyPr/>
          <a:lstStyle/>
          <a:p>
            <a:r>
              <a:rPr lang="en-US" dirty="0"/>
              <a:t>Q&amp;A</a:t>
            </a:r>
          </a:p>
        </p:txBody>
      </p:sp>
      <p:pic>
        <p:nvPicPr>
          <p:cNvPr id="3074" name="Picture 2" descr="What Questions Should You Ask During the Product Lifecycle? | Machine Design">
            <a:extLst>
              <a:ext uri="{FF2B5EF4-FFF2-40B4-BE49-F238E27FC236}">
                <a16:creationId xmlns:a16="http://schemas.microsoft.com/office/drawing/2014/main" id="{B3E5DF3B-272F-4652-B2D6-9D12F4C99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951" y="2011262"/>
            <a:ext cx="8334097" cy="4326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719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F53B-F279-4953-9FCD-0483E8CEF3F6}"/>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B79A06B5-4DC3-4CB5-BFDD-3BA9F70521D3}"/>
              </a:ext>
            </a:extLst>
          </p:cNvPr>
          <p:cNvSpPr>
            <a:spLocks noGrp="1"/>
          </p:cNvSpPr>
          <p:nvPr>
            <p:ph idx="1"/>
          </p:nvPr>
        </p:nvSpPr>
        <p:spPr/>
        <p:txBody>
          <a:bodyPr/>
          <a:lstStyle/>
          <a:p>
            <a:pPr marL="228600" lvl="0" indent="-114300" algn="l" rtl="0">
              <a:lnSpc>
                <a:spcPct val="90000"/>
              </a:lnSpc>
              <a:spcBef>
                <a:spcPts val="0"/>
              </a:spcBef>
              <a:spcAft>
                <a:spcPts val="0"/>
              </a:spcAft>
              <a:buClr>
                <a:schemeClr val="dk1"/>
              </a:buClr>
              <a:buSzPts val="1800"/>
              <a:buNone/>
            </a:pPr>
            <a:endParaRPr lang="en-US" dirty="0"/>
          </a:p>
          <a:p>
            <a:pPr marL="0" lvl="0" indent="0" algn="l" rtl="0">
              <a:lnSpc>
                <a:spcPct val="90000"/>
              </a:lnSpc>
              <a:spcBef>
                <a:spcPts val="1000"/>
              </a:spcBef>
              <a:spcAft>
                <a:spcPts val="0"/>
              </a:spcAft>
              <a:buClr>
                <a:schemeClr val="dk1"/>
              </a:buClr>
              <a:buSzPts val="1800"/>
              <a:buNone/>
            </a:pPr>
            <a:r>
              <a:rPr lang="en-US" dirty="0"/>
              <a:t>To use and communicate using visual perception, you must understand its rules</a:t>
            </a:r>
          </a:p>
          <a:p>
            <a:pPr marL="228600" lvl="0" indent="-114300" algn="l" rtl="0">
              <a:lnSpc>
                <a:spcPct val="90000"/>
              </a:lnSpc>
              <a:spcBef>
                <a:spcPts val="1000"/>
              </a:spcBef>
              <a:spcAft>
                <a:spcPts val="0"/>
              </a:spcAft>
              <a:buClr>
                <a:schemeClr val="dk1"/>
              </a:buClr>
              <a:buSzPts val="1800"/>
              <a:buNone/>
            </a:pPr>
            <a:endParaRPr lang="en-US" dirty="0"/>
          </a:p>
          <a:p>
            <a:pPr marL="0" lvl="0" indent="0" algn="l" rtl="0">
              <a:lnSpc>
                <a:spcPct val="90000"/>
              </a:lnSpc>
              <a:spcBef>
                <a:spcPts val="1000"/>
              </a:spcBef>
              <a:spcAft>
                <a:spcPts val="0"/>
              </a:spcAft>
              <a:buClr>
                <a:schemeClr val="dk1"/>
              </a:buClr>
              <a:buSzPts val="1800"/>
              <a:buNone/>
            </a:pPr>
            <a:r>
              <a:rPr lang="en-US" dirty="0"/>
              <a:t>Effective visualization is a product of proper design</a:t>
            </a:r>
          </a:p>
          <a:p>
            <a:endParaRPr lang="en-US" dirty="0"/>
          </a:p>
        </p:txBody>
      </p:sp>
    </p:spTree>
    <p:extLst>
      <p:ext uri="{BB962C8B-B14F-4D97-AF65-F5344CB8AC3E}">
        <p14:creationId xmlns:p14="http://schemas.microsoft.com/office/powerpoint/2010/main" val="70106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3E98-1046-4947-BA41-7B7E77BECD5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A6BC8269-A04A-438A-A160-B7DD4D7EAA7D}"/>
              </a:ext>
            </a:extLst>
          </p:cNvPr>
          <p:cNvSpPr>
            <a:spLocks noGrp="1"/>
          </p:cNvSpPr>
          <p:nvPr>
            <p:ph idx="1"/>
          </p:nvPr>
        </p:nvSpPr>
        <p:spPr>
          <a:xfrm>
            <a:off x="1097280" y="2232736"/>
            <a:ext cx="5253186" cy="2707080"/>
          </a:xfrm>
        </p:spPr>
        <p:txBody>
          <a:bodyPr/>
          <a:lstStyle/>
          <a:p>
            <a:pPr marL="0" lvl="0" indent="0" algn="l" rtl="0">
              <a:lnSpc>
                <a:spcPct val="90000"/>
              </a:lnSpc>
              <a:spcBef>
                <a:spcPts val="1000"/>
              </a:spcBef>
              <a:spcAft>
                <a:spcPts val="0"/>
              </a:spcAft>
              <a:buClr>
                <a:schemeClr val="dk1"/>
              </a:buClr>
              <a:buSzPts val="2800"/>
              <a:buNone/>
            </a:pPr>
            <a:r>
              <a:rPr lang="en-US" dirty="0"/>
              <a:t>Most powerful sense is visual</a:t>
            </a:r>
          </a:p>
          <a:p>
            <a:pPr marL="0" lvl="0" indent="0" algn="l" rtl="0">
              <a:lnSpc>
                <a:spcPct val="90000"/>
              </a:lnSpc>
              <a:spcBef>
                <a:spcPts val="1000"/>
              </a:spcBef>
              <a:spcAft>
                <a:spcPts val="0"/>
              </a:spcAft>
              <a:buClr>
                <a:schemeClr val="dk1"/>
              </a:buClr>
              <a:buSzPts val="2800"/>
              <a:buNone/>
            </a:pPr>
            <a:r>
              <a:rPr lang="en-US" dirty="0"/>
              <a:t>To display data effectively you must understand visual perception</a:t>
            </a:r>
          </a:p>
          <a:p>
            <a:pPr marL="685800" lvl="1" indent="-228600" algn="l" rtl="0">
              <a:lnSpc>
                <a:spcPct val="90000"/>
              </a:lnSpc>
              <a:spcBef>
                <a:spcPts val="500"/>
              </a:spcBef>
              <a:spcAft>
                <a:spcPts val="0"/>
              </a:spcAft>
              <a:buClr>
                <a:schemeClr val="dk1"/>
              </a:buClr>
              <a:buSzPts val="2400"/>
              <a:buChar char="•"/>
            </a:pPr>
            <a:r>
              <a:rPr lang="en-US" dirty="0"/>
              <a:t>What works?</a:t>
            </a:r>
          </a:p>
          <a:p>
            <a:pPr marL="685800" lvl="1" indent="-228600" algn="l" rtl="0">
              <a:lnSpc>
                <a:spcPct val="90000"/>
              </a:lnSpc>
              <a:spcBef>
                <a:spcPts val="500"/>
              </a:spcBef>
              <a:spcAft>
                <a:spcPts val="0"/>
              </a:spcAft>
              <a:buClr>
                <a:schemeClr val="dk1"/>
              </a:buClr>
              <a:buSzPts val="2400"/>
              <a:buChar char="•"/>
            </a:pPr>
            <a:r>
              <a:rPr lang="en-US" dirty="0"/>
              <a:t>What doesn’t work?</a:t>
            </a:r>
          </a:p>
          <a:p>
            <a:pPr marL="685800" lvl="1" indent="-228600" algn="l" rtl="0">
              <a:lnSpc>
                <a:spcPct val="90000"/>
              </a:lnSpc>
              <a:spcBef>
                <a:spcPts val="500"/>
              </a:spcBef>
              <a:spcAft>
                <a:spcPts val="0"/>
              </a:spcAft>
              <a:buClr>
                <a:schemeClr val="dk1"/>
              </a:buClr>
              <a:buSzPts val="2400"/>
              <a:buChar char="•"/>
            </a:pPr>
            <a:r>
              <a:rPr lang="en-US" dirty="0"/>
              <a:t>Why it works?</a:t>
            </a:r>
          </a:p>
          <a:p>
            <a:pPr marL="0" lvl="0" indent="0" algn="l" rtl="0">
              <a:lnSpc>
                <a:spcPct val="90000"/>
              </a:lnSpc>
              <a:spcBef>
                <a:spcPts val="1000"/>
              </a:spcBef>
              <a:spcAft>
                <a:spcPts val="0"/>
              </a:spcAft>
              <a:buClr>
                <a:schemeClr val="dk1"/>
              </a:buClr>
              <a:buSzPts val="1800"/>
              <a:buNone/>
            </a:pPr>
            <a:r>
              <a:rPr lang="en-US" dirty="0"/>
              <a:t>Today I will discuss only a very small part - pattern principles of visual perception</a:t>
            </a:r>
          </a:p>
          <a:p>
            <a:pPr marL="685800" lvl="1" indent="-76200" algn="l" rtl="0">
              <a:lnSpc>
                <a:spcPct val="90000"/>
              </a:lnSpc>
              <a:spcBef>
                <a:spcPts val="500"/>
              </a:spcBef>
              <a:spcAft>
                <a:spcPts val="0"/>
              </a:spcAft>
              <a:buClr>
                <a:schemeClr val="dk1"/>
              </a:buClr>
              <a:buSzPts val="2400"/>
              <a:buNone/>
            </a:pPr>
            <a:endParaRPr lang="en-US" dirty="0"/>
          </a:p>
          <a:p>
            <a:pPr marL="228600" lvl="0" indent="-50800" algn="l" rtl="0">
              <a:lnSpc>
                <a:spcPct val="90000"/>
              </a:lnSpc>
              <a:spcBef>
                <a:spcPts val="1000"/>
              </a:spcBef>
              <a:spcAft>
                <a:spcPts val="0"/>
              </a:spcAft>
              <a:buClr>
                <a:schemeClr val="dk1"/>
              </a:buClr>
              <a:buSzPts val="2800"/>
              <a:buNone/>
            </a:pPr>
            <a:endParaRPr lang="en-US" dirty="0"/>
          </a:p>
          <a:p>
            <a:endParaRPr lang="en-US" dirty="0"/>
          </a:p>
        </p:txBody>
      </p:sp>
      <p:pic>
        <p:nvPicPr>
          <p:cNvPr id="5" name="Google Shape;115;p5">
            <a:extLst>
              <a:ext uri="{FF2B5EF4-FFF2-40B4-BE49-F238E27FC236}">
                <a16:creationId xmlns:a16="http://schemas.microsoft.com/office/drawing/2014/main" id="{9B4E4918-76C7-453F-A989-5B06BB2AC815}"/>
              </a:ext>
            </a:extLst>
          </p:cNvPr>
          <p:cNvPicPr preferRelativeResize="0"/>
          <p:nvPr/>
        </p:nvPicPr>
        <p:blipFill rotWithShape="1">
          <a:blip r:embed="rId2">
            <a:alphaModFix/>
          </a:blip>
          <a:srcRect/>
          <a:stretch/>
        </p:blipFill>
        <p:spPr>
          <a:xfrm>
            <a:off x="6748604" y="2108201"/>
            <a:ext cx="4407076" cy="2956150"/>
          </a:xfrm>
          <a:prstGeom prst="rect">
            <a:avLst/>
          </a:prstGeom>
          <a:noFill/>
          <a:ln>
            <a:noFill/>
          </a:ln>
        </p:spPr>
      </p:pic>
    </p:spTree>
    <p:extLst>
      <p:ext uri="{BB962C8B-B14F-4D97-AF65-F5344CB8AC3E}">
        <p14:creationId xmlns:p14="http://schemas.microsoft.com/office/powerpoint/2010/main" val="24427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EEFF0-FB57-4CB4-8BFC-DF397689E2ED}">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16c05727-aa75-4e4a-9b5f-8a80a1165891"/>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179</TotalTime>
  <Words>1790</Words>
  <Application>Microsoft Office PowerPoint</Application>
  <PresentationFormat>Widescreen</PresentationFormat>
  <Paragraphs>262</Paragraphs>
  <Slides>71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Bookman Old Style</vt:lpstr>
      <vt:lpstr>Calibri</vt:lpstr>
      <vt:lpstr>Franklin Gothic Book</vt:lpstr>
      <vt:lpstr>1_RetrospectVTI</vt:lpstr>
      <vt:lpstr>Data visualization  Introduction Matplotlib + Seaborn Further development</vt:lpstr>
      <vt:lpstr>Welcome ( dobrodošli  )</vt:lpstr>
      <vt:lpstr>About me</vt:lpstr>
      <vt:lpstr>Contacts</vt:lpstr>
      <vt:lpstr>Before we begin…motivation</vt:lpstr>
      <vt:lpstr>Introduction</vt:lpstr>
      <vt:lpstr>Human visual percepetion</vt:lpstr>
      <vt:lpstr>Introduction</vt:lpstr>
      <vt:lpstr>Introduction</vt:lpstr>
      <vt:lpstr>Visually Encoding Data for Rapid Perception</vt:lpstr>
      <vt:lpstr>Twenty second test...how many five’s in the list ( attentive processing )</vt:lpstr>
      <vt:lpstr>Twenty second test...how many five’s in the list ( pre-attentive processing )</vt:lpstr>
      <vt:lpstr>Twenty second test...review</vt:lpstr>
      <vt:lpstr>Encoding Quantitative Versus Categorical Data </vt:lpstr>
      <vt:lpstr>Pattern principles of visual perception </vt:lpstr>
      <vt:lpstr>The Principle of Proximity</vt:lpstr>
      <vt:lpstr>The Principle of Closure</vt:lpstr>
      <vt:lpstr>The Principle of Similarity </vt:lpstr>
      <vt:lpstr>The Principle of Enclosure</vt:lpstr>
      <vt:lpstr>Closing thoughts</vt:lpstr>
      <vt:lpstr>Closing thoughts</vt:lpstr>
      <vt:lpstr>Basic data visualization lessons</vt:lpstr>
      <vt:lpstr>Introduction</vt:lpstr>
      <vt:lpstr>Maximize data ink</vt:lpstr>
      <vt:lpstr>Maximize  data ink</vt:lpstr>
      <vt:lpstr>Avoid chart junk</vt:lpstr>
      <vt:lpstr>And now…something special Corporate chart junk</vt:lpstr>
      <vt:lpstr>And now…something special Corporate chart junk</vt:lpstr>
      <vt:lpstr>And now…something special Corporate chart junk</vt:lpstr>
      <vt:lpstr>Closing thoughts</vt:lpstr>
      <vt:lpstr>Graphical form</vt:lpstr>
      <vt:lpstr>PowerPoint Presentation</vt:lpstr>
      <vt:lpstr>Finding the right graphic form</vt:lpstr>
      <vt:lpstr>The data visualization catalogue</vt:lpstr>
      <vt:lpstr>Parts of a whole &amp; proportions</vt:lpstr>
      <vt:lpstr>Parts of a whole &amp; proportions</vt:lpstr>
      <vt:lpstr>Plot what you want to show!</vt:lpstr>
      <vt:lpstr>Graphical integrity</vt:lpstr>
      <vt:lpstr>GIGO also applies to data graphics!</vt:lpstr>
      <vt:lpstr>Misleading time series charts</vt:lpstr>
      <vt:lpstr>Misleading time series charts</vt:lpstr>
      <vt:lpstr>Misleading time series charts</vt:lpstr>
      <vt:lpstr>Misleading time series charts</vt:lpstr>
      <vt:lpstr>Correlation does not imply causation</vt:lpstr>
      <vt:lpstr>The dimensionality principle</vt:lpstr>
      <vt:lpstr>Dimensionality principle - example</vt:lpstr>
      <vt:lpstr>OKcupid women vs men age preferences</vt:lpstr>
      <vt:lpstr>OKcupid women vs men age preferences</vt:lpstr>
      <vt:lpstr>Dashboards</vt:lpstr>
      <vt:lpstr>What is a dashboard?</vt:lpstr>
      <vt:lpstr>Location, location, location</vt:lpstr>
      <vt:lpstr>PowerPoint Presentation</vt:lpstr>
      <vt:lpstr>Lieterature</vt:lpstr>
      <vt:lpstr>Literature</vt:lpstr>
      <vt:lpstr>Applied visualization</vt:lpstr>
      <vt:lpstr>Finding the story in your data</vt:lpstr>
      <vt:lpstr>Usual data patterns</vt:lpstr>
      <vt:lpstr>Know your data – data types</vt:lpstr>
      <vt:lpstr>Know your data – data relationships</vt:lpstr>
      <vt:lpstr>Know your data – data relationships</vt:lpstr>
      <vt:lpstr>Best practices in data design </vt:lpstr>
      <vt:lpstr>Best practices in data design</vt:lpstr>
      <vt:lpstr>Best practices in data design</vt:lpstr>
      <vt:lpstr>Best practices in data design</vt:lpstr>
      <vt:lpstr>Best practices in data design</vt:lpstr>
      <vt:lpstr>Matplotlib + Seaborn</vt:lpstr>
      <vt:lpstr>Jupiter Notebook time or…</vt:lpstr>
      <vt:lpstr>Next steps</vt:lpstr>
      <vt:lpstr>Online courses</vt:lpstr>
      <vt:lpstr>Literature</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Science Foundations - Intake 5 - Introduction to Data Visualization</dc:title>
  <dc:creator>Josip Šaban</dc:creator>
  <cp:lastModifiedBy>Josip Saban</cp:lastModifiedBy>
  <cp:revision>182</cp:revision>
  <dcterms:created xsi:type="dcterms:W3CDTF">2020-11-16T19:27:54Z</dcterms:created>
  <dcterms:modified xsi:type="dcterms:W3CDTF">2021-08-15T20:24:03Z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