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5143500" type="screen16x9"/>
  <p:notesSz cx="6858000" cy="9144000"/>
  <p:embeddedFontLst>
    <p:embeddedFont>
      <p:font typeface="Proxima Nova" panose="020B0604020202020204" charset="0"/>
      <p:regular r:id="rId25"/>
      <p:bold r:id="rId26"/>
      <p:italic r:id="rId27"/>
      <p:boldItalic r:id="rId2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99E5EA7-6801-463F-8753-25D748F909EF}">
  <a:tblStyle styleId="{899E5EA7-6801-463F-8753-25D748F909E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3" d="100"/>
          <a:sy n="143" d="100"/>
        </p:scale>
        <p:origin x="68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1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3.fntdata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9ac704d566_1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9ac704d566_1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9ac704d566_1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9ac704d566_1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9ac704d566_1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9ac704d566_1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9ac704d566_1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9ac704d566_1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9ac704d566_1_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9ac704d566_1_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9ac704d566_1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9ac704d566_1_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9ac704d566_1_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9ac704d566_1_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9ac704d566_1_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9ac704d566_1_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9ac704d566_1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9ac704d566_1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9ac704d566_1_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9ac704d566_1_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9c76b27b86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9c76b27b86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9ac704d566_1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9ac704d566_1_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9ce66fc25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9ce66fc25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9ac704d566_1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9ac704d566_1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9c76b27b86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9c76b27b86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9ac704d566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9ac704d566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9ca5fa92c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9ca5fa92c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9c76b27b86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9c76b27b86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9ca5fa92cf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9ca5fa92cf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9ac704d566_1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9ac704d566_1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9ac704d566_1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9ac704d566_1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title" hasCustomPrompt="1"/>
          </p:nvPr>
        </p:nvSpPr>
        <p:spPr>
          <a:xfrm>
            <a:off x="311700" y="991475"/>
            <a:ext cx="8520600" cy="191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1"/>
          </p:nvPr>
        </p:nvSpPr>
        <p:spPr>
          <a:xfrm>
            <a:off x="311700" y="3071300"/>
            <a:ext cx="8520600" cy="90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Google Shape;15;p3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body" idx="1"/>
          </p:nvPr>
        </p:nvSpPr>
        <p:spPr>
          <a:xfrm>
            <a:off x="311700" y="42368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pearmin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roxima Nova"/>
              <a:buChar char="●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ulgraham.com/makersschedule.html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nkedin.com/pulse/how-start-software-engineering-manager-part-three-%C5%A1aban-mba-pmp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nkedin.com/in/josipsaban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jsaban.github.io/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meridiandatasoftware@gmail.com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jsaban.github.io/" TargetMode="External"/><Relationship Id="rId5" Type="http://schemas.openxmlformats.org/officeDocument/2006/relationships/hyperlink" Target="https://www.linkedin.com/in/josipsaban/" TargetMode="External"/><Relationship Id="rId4" Type="http://schemas.openxmlformats.org/officeDocument/2006/relationships/hyperlink" Target="mailto:josip.saban@erstegroup.co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ombartel.me/blog/top-10-reasons-become-a-manager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charity.wtf/2019/09/08/reasons-not-to-be-a-manager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ursera.org/search?query=management&amp;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personalmba.com/best-business-books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Impostor_syndrome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ctrTitle"/>
          </p:nvPr>
        </p:nvSpPr>
        <p:spPr>
          <a:xfrm>
            <a:off x="281225" y="1257300"/>
            <a:ext cx="8636700" cy="1588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sz="4400"/>
              <a:t>Replacing operational work for managerial leather chair - day one</a:t>
            </a:r>
            <a:endParaRPr sz="4400"/>
          </a:p>
        </p:txBody>
      </p:sp>
      <p:sp>
        <p:nvSpPr>
          <p:cNvPr id="60" name="Google Shape;60;p13"/>
          <p:cNvSpPr txBox="1">
            <a:spLocks noGrp="1"/>
          </p:cNvSpPr>
          <p:nvPr>
            <p:ph type="subTitle" idx="1"/>
          </p:nvPr>
        </p:nvSpPr>
        <p:spPr>
          <a:xfrm>
            <a:off x="510450" y="3182350"/>
            <a:ext cx="8363100" cy="91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/>
              <a:t>Josip Šaban, M.Sc. Computing, MBA, PMP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/>
              <a:t>PMI Croatia 2020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/>
              <a:t>Task two - meet your team</a:t>
            </a:r>
            <a:endParaRPr/>
          </a:p>
        </p:txBody>
      </p:sp>
      <p:sp>
        <p:nvSpPr>
          <p:cNvPr id="114" name="Google Shape;114;p22"/>
          <p:cNvSpPr txBox="1">
            <a:spLocks noGrp="1"/>
          </p:cNvSpPr>
          <p:nvPr>
            <p:ph type="body" idx="1"/>
          </p:nvPr>
        </p:nvSpPr>
        <p:spPr>
          <a:xfrm>
            <a:off x="106800" y="1318925"/>
            <a:ext cx="89304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hr" sz="2000"/>
              <a:t>You need to form independent view of your team</a:t>
            </a:r>
            <a:endParaRPr sz="20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hr" sz="1600"/>
              <a:t>It is also an amazing opportunity to, informally, learn what were the mistakes of your predecessor, in management practices, and to try to fix them from day one</a:t>
            </a:r>
            <a:endParaRPr sz="16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hr" sz="2000"/>
              <a:t>In the beginning you need to rely on your manager’s observations, but your priority is to start forming opinions about the team</a:t>
            </a:r>
            <a:endParaRPr sz="20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hr" sz="1600"/>
              <a:t>Start asking key questions and look for gaps - how they feel about themselves, their colleagues and as part of the wider company</a:t>
            </a:r>
            <a:endParaRPr sz="16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hr" sz="2000"/>
              <a:t>To create a snapshot you need to combine all these views, compare them against each other and get a “realistic” overview</a:t>
            </a:r>
            <a:endParaRPr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/>
              <a:t>Task two - meet your team</a:t>
            </a:r>
            <a:endParaRPr dirty="0"/>
          </a:p>
        </p:txBody>
      </p:sp>
      <p:sp>
        <p:nvSpPr>
          <p:cNvPr id="120" name="Google Shape;120;p23"/>
          <p:cNvSpPr txBox="1">
            <a:spLocks noGrp="1"/>
          </p:cNvSpPr>
          <p:nvPr>
            <p:ph type="body" idx="1"/>
          </p:nvPr>
        </p:nvSpPr>
        <p:spPr>
          <a:xfrm>
            <a:off x="106800" y="1318925"/>
            <a:ext cx="89304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hr" sz="2000"/>
              <a:t>Introduce yourself to the team - this is the start of building a relationship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hr" sz="2000"/>
              <a:t>Meeting has to be personal - in person or by video link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hr" sz="2000"/>
              <a:t>After it is done you have to make 1-1 with each team member, not more than 30 minutes, according to his schedule, in informal tone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hr" sz="2000"/>
              <a:t>You need to get, from each team member, following information</a:t>
            </a:r>
            <a:endParaRPr sz="20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hr" sz="1600"/>
              <a:t>What is his responsibility</a:t>
            </a:r>
            <a:endParaRPr sz="16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hr" sz="1600"/>
              <a:t>What are they currently working on</a:t>
            </a:r>
            <a:endParaRPr sz="16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hr" sz="1600"/>
              <a:t>Their opinion about the team and what is working well compared to what is not</a:t>
            </a:r>
            <a:endParaRPr sz="16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hr" sz="2000"/>
              <a:t>Summary of this data gets you an overview what the department is actually doing</a:t>
            </a:r>
            <a:endParaRPr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/>
              <a:t>Task </a:t>
            </a:r>
            <a:r>
              <a:rPr lang="en-US" dirty="0"/>
              <a:t>two</a:t>
            </a:r>
            <a:r>
              <a:rPr lang="hr" dirty="0"/>
              <a:t> </a:t>
            </a:r>
            <a:r>
              <a:rPr lang="hr"/>
              <a:t>- meet your team</a:t>
            </a:r>
            <a:endParaRPr dirty="0"/>
          </a:p>
        </p:txBody>
      </p:sp>
      <p:sp>
        <p:nvSpPr>
          <p:cNvPr id="126" name="Google Shape;126;p24"/>
          <p:cNvSpPr txBox="1">
            <a:spLocks noGrp="1"/>
          </p:cNvSpPr>
          <p:nvPr>
            <p:ph type="body" idx="1"/>
          </p:nvPr>
        </p:nvSpPr>
        <p:spPr>
          <a:xfrm>
            <a:off x="106800" y="1318925"/>
            <a:ext cx="89304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hr" sz="2000" u="sng">
                <a:solidFill>
                  <a:schemeClr val="hlink"/>
                </a:solidFill>
                <a:hlinkClick r:id="rId3"/>
              </a:rPr>
              <a:t>Schedule difference - makers VS managers</a:t>
            </a:r>
            <a:r>
              <a:rPr lang="hr" sz="2000"/>
              <a:t> - in this post Paul Graham defines key difference between daily schedule of makers and managers</a:t>
            </a:r>
            <a:endParaRPr sz="20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hr" sz="1600"/>
              <a:t>Please read this post from start to finish!</a:t>
            </a:r>
            <a:endParaRPr sz="16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hr" sz="2000"/>
              <a:t>Managers schedule their day around hourly blocks in calendar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hr" sz="2000"/>
              <a:t>Makers are most productive in blocks of about half a day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hr" sz="2000"/>
              <a:t>Don’t be tempted to drop meetings to your staff on your convenience</a:t>
            </a:r>
            <a:endParaRPr sz="20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hr" sz="1600"/>
              <a:t>Sometimes it is unavoidable, but if you can, try to protect their time</a:t>
            </a:r>
            <a:endParaRPr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/>
              <a:t>Task three - meet your manager</a:t>
            </a:r>
            <a:endParaRPr/>
          </a:p>
        </p:txBody>
      </p:sp>
      <p:sp>
        <p:nvSpPr>
          <p:cNvPr id="132" name="Google Shape;132;p25"/>
          <p:cNvSpPr txBox="1">
            <a:spLocks noGrp="1"/>
          </p:cNvSpPr>
          <p:nvPr>
            <p:ph type="body" idx="1"/>
          </p:nvPr>
        </p:nvSpPr>
        <p:spPr>
          <a:xfrm>
            <a:off x="106800" y="1318925"/>
            <a:ext cx="89304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hr" sz="2000"/>
              <a:t>Now it is time for a different kind of meeting - meet your manager</a:t>
            </a:r>
            <a:endParaRPr sz="20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hr" sz="1600"/>
              <a:t>Don’t wait for him to schedule the meeting - be proactive and request his time - it is not rude, it is what he expects</a:t>
            </a:r>
            <a:endParaRPr sz="16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hr" sz="2000"/>
              <a:t>Follow the same procedure - use open-ended questions, listen and take notes - you need to get insights about...everything :)</a:t>
            </a:r>
            <a:endParaRPr sz="20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hr" sz="1600"/>
              <a:t>Most importantly you need to get his opinion of the team, some of his personal ( subjective ) thoughts on their quality ( “superstars” or “average” ), details about clients</a:t>
            </a:r>
            <a:endParaRPr sz="16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hr" sz="1600"/>
              <a:t>You, at any cost, must not leave this meeting without a clear list of your first tasks - they may differ from what you need to do, but you need to manage “up” as much as “down”</a:t>
            </a:r>
            <a:endParaRPr sz="16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hr" sz="2000"/>
              <a:t>Now you are ready for creating your first week snapshot</a:t>
            </a:r>
            <a:endParaRPr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/>
              <a:t>Task four - create your snapshot</a:t>
            </a:r>
            <a:endParaRPr/>
          </a:p>
        </p:txBody>
      </p:sp>
      <p:sp>
        <p:nvSpPr>
          <p:cNvPr id="138" name="Google Shape;138;p26"/>
          <p:cNvSpPr txBox="1">
            <a:spLocks noGrp="1"/>
          </p:cNvSpPr>
          <p:nvPr>
            <p:ph type="body" idx="1"/>
          </p:nvPr>
        </p:nvSpPr>
        <p:spPr>
          <a:xfrm>
            <a:off x="106800" y="1318925"/>
            <a:ext cx="4845300" cy="358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hr" sz="2000"/>
              <a:t>You form your snapshot by taking what you’ve learned from the team, your manager, and yourself and create an overlay in a form of Venn diagram 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hr" sz="2000"/>
              <a:t>Then you can begin to work out where particular observations fit into the intersecting circles</a:t>
            </a:r>
            <a:endParaRPr sz="2000"/>
          </a:p>
        </p:txBody>
      </p:sp>
      <p:pic>
        <p:nvPicPr>
          <p:cNvPr id="139" name="Google Shape;139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21275" y="1116638"/>
            <a:ext cx="4029391" cy="38209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7"/>
          <p:cNvSpPr txBox="1">
            <a:spLocks noGrp="1"/>
          </p:cNvSpPr>
          <p:nvPr>
            <p:ph type="title"/>
          </p:nvPr>
        </p:nvSpPr>
        <p:spPr>
          <a:xfrm>
            <a:off x="106800" y="195350"/>
            <a:ext cx="8157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/>
              <a:t>Task four - create your snapshot</a:t>
            </a:r>
            <a:endParaRPr/>
          </a:p>
        </p:txBody>
      </p:sp>
      <p:sp>
        <p:nvSpPr>
          <p:cNvPr id="145" name="Google Shape;145;p27"/>
          <p:cNvSpPr txBox="1">
            <a:spLocks noGrp="1"/>
          </p:cNvSpPr>
          <p:nvPr>
            <p:ph type="body" idx="1"/>
          </p:nvPr>
        </p:nvSpPr>
        <p:spPr>
          <a:xfrm>
            <a:off x="106800" y="1243475"/>
            <a:ext cx="5045100" cy="369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365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hr" sz="1700"/>
              <a:t>Alignment are observations or beliefs that you, your team, and your manager all share</a:t>
            </a:r>
            <a:endParaRPr sz="1700"/>
          </a:p>
          <a:p>
            <a:pPr marL="457200" marR="0" lvl="0" indent="-3365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hr" sz="1700"/>
              <a:t>Poor communication downward is where you and your manager share observations or beliefs, but the team is either unaware or disagrees</a:t>
            </a:r>
            <a:endParaRPr sz="1700"/>
          </a:p>
          <a:p>
            <a:pPr marL="457200" marR="0" lvl="0" indent="-3365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hr" sz="1700"/>
              <a:t>Poor communication upward is where you and your team share an observation or belief, but your manager is unaware </a:t>
            </a:r>
            <a:endParaRPr sz="1700"/>
          </a:p>
          <a:p>
            <a:pPr marL="457200" marR="0" lvl="0" indent="-3365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hr" sz="1700"/>
              <a:t>False beliefs is where both your manager and the team have a conflicting observation or belief from your own</a:t>
            </a:r>
            <a:endParaRPr sz="1700"/>
          </a:p>
        </p:txBody>
      </p:sp>
      <p:pic>
        <p:nvPicPr>
          <p:cNvPr id="146" name="Google Shape;146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35050" y="1243475"/>
            <a:ext cx="3858225" cy="3658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8"/>
          <p:cNvSpPr txBox="1">
            <a:spLocks noGrp="1"/>
          </p:cNvSpPr>
          <p:nvPr>
            <p:ph type="title"/>
          </p:nvPr>
        </p:nvSpPr>
        <p:spPr>
          <a:xfrm>
            <a:off x="106800" y="195350"/>
            <a:ext cx="8157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/>
              <a:t>Task four - create your snapshot</a:t>
            </a:r>
            <a:endParaRPr/>
          </a:p>
        </p:txBody>
      </p:sp>
      <p:sp>
        <p:nvSpPr>
          <p:cNvPr id="152" name="Google Shape;152;p28"/>
          <p:cNvSpPr txBox="1">
            <a:spLocks noGrp="1"/>
          </p:cNvSpPr>
          <p:nvPr>
            <p:ph type="body" idx="1"/>
          </p:nvPr>
        </p:nvSpPr>
        <p:spPr>
          <a:xfrm>
            <a:off x="106800" y="1243475"/>
            <a:ext cx="8798700" cy="358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  <a:p>
            <a:pPr marL="457200" marR="0" lvl="0" indent="-355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2000"/>
              <a:buChar char="●"/>
            </a:pPr>
            <a:r>
              <a:rPr lang="hr" sz="2000"/>
              <a:t>These scenarios can apply to both positive and negative issues</a:t>
            </a:r>
            <a:endParaRPr sz="2000"/>
          </a:p>
          <a:p>
            <a:pPr marL="914400" marR="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hr" sz="1800"/>
              <a:t>Topics that a good performing team is not aware also require your attention</a:t>
            </a:r>
            <a:endParaRPr sz="1800"/>
          </a:p>
          <a:p>
            <a:pPr marL="457200" marR="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hr" sz="2000"/>
              <a:t>You won’t be able to solve everything you discover immediately</a:t>
            </a:r>
            <a:endParaRPr sz="2000"/>
          </a:p>
          <a:p>
            <a:pPr marL="457200" marR="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hr" sz="2000"/>
              <a:t>But this snapshot can form the beginning of productive discussions and investigations, which you have to initiate</a:t>
            </a:r>
            <a:endParaRPr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9"/>
          <p:cNvSpPr txBox="1">
            <a:spLocks noGrp="1"/>
          </p:cNvSpPr>
          <p:nvPr>
            <p:ph type="title"/>
          </p:nvPr>
        </p:nvSpPr>
        <p:spPr>
          <a:xfrm>
            <a:off x="106800" y="195350"/>
            <a:ext cx="8157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/>
              <a:t>Last topic - action list</a:t>
            </a:r>
            <a:endParaRPr/>
          </a:p>
        </p:txBody>
      </p:sp>
      <p:sp>
        <p:nvSpPr>
          <p:cNvPr id="158" name="Google Shape;158;p29"/>
          <p:cNvSpPr txBox="1">
            <a:spLocks noGrp="1"/>
          </p:cNvSpPr>
          <p:nvPr>
            <p:ph type="body" idx="1"/>
          </p:nvPr>
        </p:nvSpPr>
        <p:spPr>
          <a:xfrm>
            <a:off x="106800" y="1243475"/>
            <a:ext cx="8798700" cy="358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hr" sz="2000"/>
              <a:t>Now we need to create an action list for week two </a:t>
            </a:r>
            <a:endParaRPr sz="2000"/>
          </a:p>
          <a:p>
            <a:pPr marL="914400" marR="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hr" sz="1800"/>
              <a:t>You begin with regular one-to-one meetings with your staff and your manager</a:t>
            </a:r>
            <a:endParaRPr sz="1800"/>
          </a:p>
          <a:p>
            <a:pPr marL="914400" marR="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hr" sz="1800"/>
              <a:t>From snapshot overview you can put observations in some categories which may include things to talk about with your team and things to talk about with your manager.</a:t>
            </a:r>
            <a:endParaRPr sz="1800"/>
          </a:p>
          <a:p>
            <a:pPr marL="457200" marR="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hr" sz="2000"/>
              <a:t>Then pack your things and head on home, proud in the knowledge that you’ve had a very productive first week</a:t>
            </a:r>
            <a:endParaRPr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/>
              <a:t>Really last topic - manage yourself</a:t>
            </a:r>
            <a:endParaRPr/>
          </a:p>
        </p:txBody>
      </p:sp>
      <p:sp>
        <p:nvSpPr>
          <p:cNvPr id="164" name="Google Shape;164;p30"/>
          <p:cNvSpPr txBox="1">
            <a:spLocks noGrp="1"/>
          </p:cNvSpPr>
          <p:nvPr>
            <p:ph type="body" idx="1"/>
          </p:nvPr>
        </p:nvSpPr>
        <p:spPr>
          <a:xfrm>
            <a:off x="106800" y="1318925"/>
            <a:ext cx="3896400" cy="354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hr" sz="2000"/>
              <a:t>In order to even start week two you need to be ready for something else - self-management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hr" sz="2000"/>
              <a:t>You can read about this in </a:t>
            </a:r>
            <a:r>
              <a:rPr lang="hr" sz="2000" u="sng">
                <a:solidFill>
                  <a:schemeClr val="hlink"/>
                </a:solidFill>
                <a:hlinkClick r:id="rId3"/>
              </a:rPr>
              <a:t>my article</a:t>
            </a:r>
            <a:r>
              <a:rPr lang="hr" sz="2000"/>
              <a:t>, but in general you need some tools and lots of self discipline - your time just became your greatest asset</a:t>
            </a:r>
            <a:endParaRPr sz="2000"/>
          </a:p>
        </p:txBody>
      </p:sp>
      <p:pic>
        <p:nvPicPr>
          <p:cNvPr id="165" name="Google Shape;165;p3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30500" y="1552975"/>
            <a:ext cx="4836000" cy="2720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3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/>
              <a:t>Really last topic - manage yourself</a:t>
            </a:r>
            <a:endParaRPr/>
          </a:p>
        </p:txBody>
      </p:sp>
      <p:sp>
        <p:nvSpPr>
          <p:cNvPr id="171" name="Google Shape;171;p31"/>
          <p:cNvSpPr txBox="1">
            <a:spLocks noGrp="1"/>
          </p:cNvSpPr>
          <p:nvPr>
            <p:ph type="body" idx="1"/>
          </p:nvPr>
        </p:nvSpPr>
        <p:spPr>
          <a:xfrm>
            <a:off x="106800" y="1318925"/>
            <a:ext cx="8765400" cy="354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  <a:p>
            <a:pPr marL="457200" lvl="0" indent="-355600" algn="l" rtl="0">
              <a:spcBef>
                <a:spcPts val="1600"/>
              </a:spcBef>
              <a:spcAft>
                <a:spcPts val="0"/>
              </a:spcAft>
              <a:buSzPts val="2000"/>
              <a:buChar char="●"/>
            </a:pPr>
            <a:r>
              <a:rPr lang="hr" sz="2000"/>
              <a:t>But, in short, let’s just take a quick look on four key items</a:t>
            </a:r>
            <a:endParaRPr sz="200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hr" sz="1800"/>
              <a:t>Your calendar - for organizing your time</a:t>
            </a:r>
            <a:endParaRPr sz="1800"/>
          </a:p>
          <a:p>
            <a:pPr marL="914400" lvl="1" indent="-3111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Times New Roman"/>
              <a:buChar char="○"/>
            </a:pPr>
            <a:r>
              <a:rPr lang="hr" sz="1800"/>
              <a:t>Your to-do list - for organizing your tasks</a:t>
            </a:r>
            <a:endParaRPr sz="1800"/>
          </a:p>
          <a:p>
            <a:pPr marL="914400" lvl="1" indent="-3111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Times New Roman"/>
              <a:buChar char="○"/>
            </a:pPr>
            <a:r>
              <a:rPr lang="hr" sz="1800"/>
              <a:t>Your email inbox - for organizing your incoming messages</a:t>
            </a:r>
            <a:endParaRPr sz="1800"/>
          </a:p>
          <a:p>
            <a:pPr marL="914400" lvl="1" indent="-3111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Times New Roman"/>
              <a:buChar char="○"/>
            </a:pPr>
            <a:r>
              <a:rPr lang="hr" sz="1800"/>
              <a:t>Your place to capture information - when you’re not in front of other tools.</a:t>
            </a:r>
            <a:endParaRPr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/>
              <a:t>Short biography</a:t>
            </a:r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613600" cy="351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hr"/>
              <a:t>Finished FER in 2004, Cotrugli MBA in 2011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hr"/>
              <a:t>Started as web developer, then moved to databases and business intelligence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hr"/>
              <a:t>Last 5+ years working for Erste Bank, first in Croatia and then moved to Erste Group IT in Vienna, currently in the role of Team Lead in Group DWH sector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hr"/>
              <a:t>In parallel, as owner of sole proprietorship Meridian Data, I provide remote services, mainly on SQL Server, Oracle and Tableau platforms, currently working on a Oracle-to-Azure migration project for a large international corporation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hr"/>
              <a:t>Certified PMP, ITIL Foundation, TOGAF, Scrum Master and Product Owner, ...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hr"/>
              <a:t>Details about my career path and partial portfolio are available at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hr" u="sng">
                <a:solidFill>
                  <a:schemeClr val="hlink"/>
                </a:solidFill>
                <a:hlinkClick r:id="rId3"/>
              </a:rPr>
              <a:t>https://www.linkedin.com/in/josipsaban/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hr" u="sng">
                <a:solidFill>
                  <a:schemeClr val="hlink"/>
                </a:solidFill>
                <a:hlinkClick r:id="rId4"/>
              </a:rPr>
              <a:t>https://jsaban.github.io/</a:t>
            </a:r>
            <a:r>
              <a:rPr lang="hr"/>
              <a:t> ( conference lecture slides, blogs, MOOC certificates )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3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/>
              <a:t>Now go home and forget about work!</a:t>
            </a:r>
            <a:endParaRPr/>
          </a:p>
        </p:txBody>
      </p:sp>
      <p:sp>
        <p:nvSpPr>
          <p:cNvPr id="177" name="Google Shape;177;p32"/>
          <p:cNvSpPr txBox="1">
            <a:spLocks noGrp="1"/>
          </p:cNvSpPr>
          <p:nvPr>
            <p:ph type="body" idx="1"/>
          </p:nvPr>
        </p:nvSpPr>
        <p:spPr>
          <a:xfrm>
            <a:off x="106800" y="1318925"/>
            <a:ext cx="89304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hr" sz="2000"/>
              <a:t>This is extremely important topic - you need to disconnect from work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hr" sz="2000"/>
              <a:t>Your snapshot is done, you met your team, your new boss and you got an initial feeling of the place...it is a lot of work done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hr" sz="2000"/>
              <a:t>Now the week ends, and you disconnect - company doesn’t exist till Monday - your work is done, it is time to relax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hr" sz="2000"/>
              <a:t>How you proceed from there depends on each company and specific demands of that environment, but you made a huge first step</a:t>
            </a:r>
            <a:endParaRPr sz="200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hr" sz="2000"/>
              <a:t>Good luck and I hope you will like management profession</a:t>
            </a:r>
            <a:endParaRPr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3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/>
              <a:t>If somebody needs PDU points :)</a:t>
            </a:r>
            <a:endParaRPr/>
          </a:p>
        </p:txBody>
      </p:sp>
      <p:graphicFrame>
        <p:nvGraphicFramePr>
          <p:cNvPr id="183" name="Google Shape;183;p33"/>
          <p:cNvGraphicFramePr/>
          <p:nvPr/>
        </p:nvGraphicFramePr>
        <p:xfrm>
          <a:off x="1163600" y="1657250"/>
          <a:ext cx="3000000" cy="3000000"/>
        </p:xfrm>
        <a:graphic>
          <a:graphicData uri="http://schemas.openxmlformats.org/drawingml/2006/table">
            <a:tbl>
              <a:tblPr>
                <a:solidFill>
                  <a:srgbClr val="FFFFFF"/>
                </a:solidFill>
                <a:tableStyleId>{899E5EA7-6801-463F-8753-25D748F909EF}</a:tableStyleId>
              </a:tblPr>
              <a:tblGrid>
                <a:gridCol w="1000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7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2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7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11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43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" sz="1100">
                          <a:highlight>
                            <a:srgbClr val="FFFFFF"/>
                          </a:highlight>
                        </a:rPr>
                        <a:t> </a:t>
                      </a:r>
                      <a:endParaRPr sz="1100">
                        <a:highlight>
                          <a:srgbClr val="FFFFFF"/>
                        </a:highlight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" sz="1100">
                          <a:highlight>
                            <a:srgbClr val="FFFFFF"/>
                          </a:highlight>
                        </a:rPr>
                        <a:t>Technical</a:t>
                      </a:r>
                      <a:endParaRPr sz="1100">
                        <a:highlight>
                          <a:srgbClr val="FFFFFF"/>
                        </a:highlight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" sz="1100">
                          <a:highlight>
                            <a:srgbClr val="FFFFFF"/>
                          </a:highlight>
                        </a:rPr>
                        <a:t> </a:t>
                      </a:r>
                      <a:endParaRPr sz="1100">
                        <a:highlight>
                          <a:srgbClr val="FFFFFF"/>
                        </a:highlight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" sz="1100">
                          <a:highlight>
                            <a:srgbClr val="FFFFFF"/>
                          </a:highlight>
                        </a:rPr>
                        <a:t>Leadership</a:t>
                      </a:r>
                      <a:endParaRPr sz="1100">
                        <a:highlight>
                          <a:srgbClr val="FFFFFF"/>
                        </a:highlight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" sz="1100">
                          <a:highlight>
                            <a:srgbClr val="FFFFFF"/>
                          </a:highlight>
                        </a:rPr>
                        <a:t> </a:t>
                      </a:r>
                      <a:endParaRPr sz="1100">
                        <a:highlight>
                          <a:srgbClr val="FFFFFF"/>
                        </a:highlight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" sz="1100">
                          <a:highlight>
                            <a:srgbClr val="FFFFFF"/>
                          </a:highlight>
                        </a:rPr>
                        <a:t>Strategic</a:t>
                      </a:r>
                      <a:endParaRPr sz="1100">
                        <a:highlight>
                          <a:srgbClr val="FFFFFF"/>
                        </a:highlight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" sz="1100">
                          <a:highlight>
                            <a:srgbClr val="FFFFFF"/>
                          </a:highlight>
                        </a:rPr>
                        <a:t>PDU Claim Code</a:t>
                      </a:r>
                      <a:endParaRPr sz="1100">
                        <a:highlight>
                          <a:srgbClr val="FFFFFF"/>
                        </a:highlight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15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" sz="1100">
                          <a:solidFill>
                            <a:srgbClr val="222222"/>
                          </a:solidFill>
                          <a:highlight>
                            <a:srgbClr val="FFFFFF"/>
                          </a:highlight>
                        </a:rPr>
                        <a:t>Josip Šaban</a:t>
                      </a:r>
                      <a:endParaRPr sz="1100">
                        <a:solidFill>
                          <a:srgbClr val="222222"/>
                        </a:solidFill>
                        <a:highlight>
                          <a:srgbClr val="FFFFFF"/>
                        </a:highlight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" sz="1100">
                          <a:solidFill>
                            <a:srgbClr val="222222"/>
                          </a:solidFill>
                          <a:highlight>
                            <a:srgbClr val="FFFFFF"/>
                          </a:highlight>
                        </a:rPr>
                        <a:t>Kako mekano sletjeti iz operativne gužve u managersku fotelju</a:t>
                      </a:r>
                      <a:endParaRPr sz="1100">
                        <a:solidFill>
                          <a:srgbClr val="222222"/>
                        </a:solidFill>
                        <a:highlight>
                          <a:srgbClr val="FFFFFF"/>
                        </a:highlight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" sz="1100">
                          <a:solidFill>
                            <a:srgbClr val="222222"/>
                          </a:solidFill>
                          <a:highlight>
                            <a:srgbClr val="FFFFFF"/>
                          </a:highlight>
                        </a:rPr>
                        <a:t> </a:t>
                      </a:r>
                      <a:endParaRPr sz="1100">
                        <a:solidFill>
                          <a:srgbClr val="222222"/>
                        </a:solidFill>
                        <a:highlight>
                          <a:srgbClr val="FFFFFF"/>
                        </a:highlight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" sz="1100">
                          <a:solidFill>
                            <a:srgbClr val="222222"/>
                          </a:solidFill>
                          <a:highlight>
                            <a:srgbClr val="FFFFFF"/>
                          </a:highlight>
                        </a:rPr>
                        <a:t>1</a:t>
                      </a:r>
                      <a:endParaRPr sz="1100">
                        <a:solidFill>
                          <a:srgbClr val="222222"/>
                        </a:solidFill>
                        <a:highlight>
                          <a:srgbClr val="FFFFFF"/>
                        </a:highlight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" sz="1100">
                          <a:solidFill>
                            <a:srgbClr val="222222"/>
                          </a:solidFill>
                          <a:highlight>
                            <a:srgbClr val="FFFFFF"/>
                          </a:highlight>
                        </a:rPr>
                        <a:t> C308BHKOLW</a:t>
                      </a:r>
                      <a:endParaRPr sz="1100">
                        <a:solidFill>
                          <a:srgbClr val="222222"/>
                        </a:solidFill>
                        <a:highlight>
                          <a:srgbClr val="FFFFFF"/>
                        </a:highlight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solidFill>
                          <a:srgbClr val="222222"/>
                        </a:solidFill>
                        <a:highlight>
                          <a:srgbClr val="FFFFFF"/>
                        </a:highlight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84" name="Google Shape;184;p33"/>
          <p:cNvSpPr txBox="1"/>
          <p:nvPr/>
        </p:nvSpPr>
        <p:spPr>
          <a:xfrm>
            <a:off x="2096275" y="1873325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3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/>
              <a:t>Further education</a:t>
            </a:r>
            <a:endParaRPr/>
          </a:p>
        </p:txBody>
      </p:sp>
      <p:sp>
        <p:nvSpPr>
          <p:cNvPr id="190" name="Google Shape;190;p34"/>
          <p:cNvSpPr txBox="1">
            <a:spLocks noGrp="1"/>
          </p:cNvSpPr>
          <p:nvPr>
            <p:ph type="body" idx="1"/>
          </p:nvPr>
        </p:nvSpPr>
        <p:spPr>
          <a:xfrm>
            <a:off x="106800" y="1318925"/>
            <a:ext cx="8930400" cy="367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hr" sz="2000"/>
              <a:t>Free online courses ( Coursera, Khan Academy, Udemy, Pluralsight, … )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hr" sz="2000"/>
              <a:t>Books 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hr" sz="2000"/>
              <a:t>Advice from mentors and experienced managers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hr" sz="2000"/>
              <a:t>Networking events, conferences, meetups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hr" sz="2000"/>
              <a:t>My contacts:</a:t>
            </a:r>
            <a:endParaRPr sz="200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hr" sz="2000" u="sng">
                <a:solidFill>
                  <a:schemeClr val="hlink"/>
                </a:solidFill>
                <a:hlinkClick r:id="rId3"/>
              </a:rPr>
              <a:t>meridiandatasoftware@gmail.com</a:t>
            </a:r>
            <a:endParaRPr sz="200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hr" sz="2000" u="sng">
                <a:solidFill>
                  <a:schemeClr val="hlink"/>
                </a:solidFill>
                <a:hlinkClick r:id="rId4"/>
              </a:rPr>
              <a:t>josip.saban@erstegroup.com</a:t>
            </a:r>
            <a:endParaRPr sz="200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hr" sz="2000" u="sng">
                <a:solidFill>
                  <a:schemeClr val="hlink"/>
                </a:solidFill>
                <a:hlinkClick r:id="rId5"/>
              </a:rPr>
              <a:t>https://www.linkedin.com/in/josipsaban/</a:t>
            </a:r>
            <a:r>
              <a:rPr lang="hr" sz="2000"/>
              <a:t> ( Read my posts to continue the story presented in this lecture )</a:t>
            </a:r>
            <a:endParaRPr sz="200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hr" sz="2000" u="sng">
                <a:solidFill>
                  <a:schemeClr val="hlink"/>
                </a:solidFill>
                <a:hlinkClick r:id="rId6"/>
              </a:rPr>
              <a:t>https://jsaban.github.io/</a:t>
            </a:r>
            <a:r>
              <a:rPr lang="hr" sz="2000"/>
              <a:t> ( Some of my old lectures and presentations ) </a:t>
            </a:r>
            <a:endParaRPr sz="2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/>
              <a:t>Why this lecture?</a:t>
            </a:r>
            <a:endParaRPr/>
          </a:p>
        </p:txBody>
      </p:sp>
      <p:sp>
        <p:nvSpPr>
          <p:cNvPr id="72" name="Google Shape;72;p15"/>
          <p:cNvSpPr txBox="1">
            <a:spLocks noGrp="1"/>
          </p:cNvSpPr>
          <p:nvPr>
            <p:ph type="body" idx="1"/>
          </p:nvPr>
        </p:nvSpPr>
        <p:spPr>
          <a:xfrm>
            <a:off x="158125" y="1152475"/>
            <a:ext cx="89055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-355600" algn="l" rtl="0">
              <a:spcBef>
                <a:spcPts val="1600"/>
              </a:spcBef>
              <a:spcAft>
                <a:spcPts val="0"/>
              </a:spcAft>
              <a:buSzPts val="2000"/>
              <a:buChar char="●"/>
            </a:pPr>
            <a:r>
              <a:rPr lang="hr" sz="2000"/>
              <a:t>Because, over and over, experienced IT people go through two scenarios:</a:t>
            </a:r>
            <a:endParaRPr sz="20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hr" sz="1600"/>
              <a:t>Internal promotion to management as only way to advance in the company</a:t>
            </a:r>
            <a:endParaRPr sz="16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hr" sz="1600"/>
              <a:t>Internal or external promotion to management as part of their desired career </a:t>
            </a:r>
            <a:endParaRPr sz="16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hr" sz="2000"/>
              <a:t>Both of these scenarios are great...except when you are not ready</a:t>
            </a:r>
            <a:endParaRPr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/>
              <a:t>Good and bad reasons for becoming a manager</a:t>
            </a:r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body" idx="1"/>
          </p:nvPr>
        </p:nvSpPr>
        <p:spPr>
          <a:xfrm>
            <a:off x="158125" y="1152475"/>
            <a:ext cx="8905500" cy="358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-355600" algn="l" rtl="0">
              <a:spcBef>
                <a:spcPts val="1600"/>
              </a:spcBef>
              <a:spcAft>
                <a:spcPts val="0"/>
              </a:spcAft>
              <a:buSzPts val="2000"/>
              <a:buChar char="●"/>
            </a:pPr>
            <a:r>
              <a:rPr lang="hr" sz="2000"/>
              <a:t>To be clear - management is art and science of its own, not “extension of technical career”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hr" sz="2000"/>
              <a:t>If you are excellent programer in your own language, IDE and predictable process environment, that says nothing about your management potential</a:t>
            </a:r>
            <a:endParaRPr sz="20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hr" sz="1600"/>
              <a:t>Different skill set is required, which are often not “natural” to engineers</a:t>
            </a:r>
            <a:endParaRPr sz="16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hr" sz="2000"/>
              <a:t>Please read:</a:t>
            </a:r>
            <a:endParaRPr sz="200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hr" sz="2000" u="sng">
                <a:solidFill>
                  <a:schemeClr val="hlink"/>
                </a:solidFill>
                <a:hlinkClick r:id="rId3"/>
              </a:rPr>
              <a:t>Ten reasons Why You Should Become Manager</a:t>
            </a:r>
            <a:endParaRPr sz="200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hr" sz="2000" u="sng">
                <a:solidFill>
                  <a:schemeClr val="hlink"/>
                </a:solidFill>
                <a:hlinkClick r:id="rId4"/>
              </a:rPr>
              <a:t>Seventeen Reasons Not To Be A Manager</a:t>
            </a:r>
            <a:endParaRPr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/>
              <a:t>Again...why this lecture?</a:t>
            </a:r>
            <a:endParaRPr/>
          </a:p>
        </p:txBody>
      </p:sp>
      <p:sp>
        <p:nvSpPr>
          <p:cNvPr id="84" name="Google Shape;84;p17"/>
          <p:cNvSpPr txBox="1">
            <a:spLocks noGrp="1"/>
          </p:cNvSpPr>
          <p:nvPr>
            <p:ph type="body" idx="1"/>
          </p:nvPr>
        </p:nvSpPr>
        <p:spPr>
          <a:xfrm>
            <a:off x="144600" y="1323325"/>
            <a:ext cx="8921400" cy="330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hr" sz="2000"/>
              <a:t>Why are you not ready? Usually it falls into two scenarios:</a:t>
            </a:r>
            <a:endParaRPr sz="20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hr" sz="1600"/>
              <a:t>You finish university where you are trained to become an engineer </a:t>
            </a:r>
            <a:endParaRPr sz="16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hr" sz="1600"/>
              <a:t>You didn’t go to university, started “working” with 18 and by 25 you think that university is a “waste of time” and you only “learn by working”</a:t>
            </a:r>
            <a:endParaRPr sz="16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hr" sz="2000"/>
              <a:t>You are now in 30s, but neither of these paths taught you, in a formal and structured way, the art and science of management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hr" sz="2000"/>
              <a:t>Hopefully you get a first good manager that knows how to manage juniors</a:t>
            </a:r>
            <a:endParaRPr sz="20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hr" sz="1600"/>
              <a:t>I got a very bad first manager, and that moved me to a path of management discovery </a:t>
            </a:r>
            <a:endParaRPr sz="16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hr" sz="1600"/>
              <a:t>It is not the best motivation - you should find your own path - but you have to understand that it is a path not a side activity</a:t>
            </a:r>
            <a:endParaRPr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/>
              <a:t>If you don’t want this scenario to happen to you...</a:t>
            </a:r>
            <a:endParaRPr/>
          </a:p>
        </p:txBody>
      </p:sp>
      <p:sp>
        <p:nvSpPr>
          <p:cNvPr id="90" name="Google Shape;90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718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hr" sz="2000"/>
              <a:t>Like for everything else in life..prepare!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hr" sz="2000"/>
              <a:t>Although I went to MBA, and it is amazing experience, it is not necessary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hr" sz="2000"/>
              <a:t>You have excellent free online resources</a:t>
            </a:r>
            <a:endParaRPr sz="200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hr" sz="1800"/>
              <a:t>I personally really like </a:t>
            </a:r>
            <a:r>
              <a:rPr lang="hr" sz="1800" u="sng">
                <a:solidFill>
                  <a:schemeClr val="hlink"/>
                </a:solidFill>
                <a:hlinkClick r:id="rId3"/>
              </a:rPr>
              <a:t>Coursera</a:t>
            </a:r>
            <a:endParaRPr sz="16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hr" sz="2000"/>
              <a:t>But, some people cannot learn in unstructured way, and then they need a learning path</a:t>
            </a:r>
            <a:endParaRPr sz="20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hr" sz="1600" u="sng">
                <a:solidFill>
                  <a:schemeClr val="hlink"/>
                </a:solidFill>
                <a:hlinkClick r:id="rId4"/>
              </a:rPr>
              <a:t>Personal MBA</a:t>
            </a:r>
            <a:r>
              <a:rPr lang="hr" sz="1600"/>
              <a:t> is amazing resource of best books in various areas of management</a:t>
            </a:r>
            <a:endParaRPr sz="16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hr" sz="2000"/>
              <a:t>Find a mentor that knows and wants to pass knowledge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hr" sz="2000"/>
              <a:t>Again...prepare!</a:t>
            </a:r>
            <a:endParaRPr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/>
              <a:t>Management and leadership</a:t>
            </a:r>
            <a:endParaRPr/>
          </a:p>
        </p:txBody>
      </p:sp>
      <p:sp>
        <p:nvSpPr>
          <p:cNvPr id="96" name="Google Shape;96;p19"/>
          <p:cNvSpPr txBox="1">
            <a:spLocks noGrp="1"/>
          </p:cNvSpPr>
          <p:nvPr>
            <p:ph type="body" idx="1"/>
          </p:nvPr>
        </p:nvSpPr>
        <p:spPr>
          <a:xfrm>
            <a:off x="106800" y="1318925"/>
            <a:ext cx="89304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hr" sz="2000"/>
              <a:t>So…”managers do nothing all day, they just go to meetings and talk”...</a:t>
            </a:r>
            <a:endParaRPr sz="20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hr" sz="1600"/>
              <a:t>If this is your opinion then you either don’t know what they do or you have a very bad manager - in the second case “escape” as soon as possible</a:t>
            </a:r>
            <a:endParaRPr sz="16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hr" sz="2000"/>
              <a:t>But to manage somebody you first have to lead - leading comes first</a:t>
            </a:r>
            <a:endParaRPr sz="20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hr" sz="1600"/>
              <a:t>You have to be a role model in good and bad times</a:t>
            </a:r>
            <a:endParaRPr sz="1600"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hr" sz="1600"/>
              <a:t>It’s an art, not science - mixture of your creativity, personality and ethics</a:t>
            </a:r>
            <a:endParaRPr sz="16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hr" sz="2000"/>
              <a:t>Management is just a role, leader is something you are or you are not</a:t>
            </a:r>
            <a:endParaRPr sz="20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hr" sz="1600"/>
              <a:t>And yes...it is really OK to change company if you, after honest self-evaluation, are not growing with the pace you think you deserve, it’s a big world</a:t>
            </a:r>
            <a:endParaRPr sz="16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hr" sz="1600"/>
              <a:t>Looking long-term -  employment in some company only has meaning if both sides get what they want</a:t>
            </a:r>
            <a:endParaRPr sz="1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/>
              <a:t>Day one...hour one</a:t>
            </a:r>
            <a:endParaRPr/>
          </a:p>
        </p:txBody>
      </p:sp>
      <p:sp>
        <p:nvSpPr>
          <p:cNvPr id="102" name="Google Shape;102;p20"/>
          <p:cNvSpPr txBox="1">
            <a:spLocks noGrp="1"/>
          </p:cNvSpPr>
          <p:nvPr>
            <p:ph type="body" idx="1"/>
          </p:nvPr>
        </p:nvSpPr>
        <p:spPr>
          <a:xfrm>
            <a:off x="106800" y="1318925"/>
            <a:ext cx="89304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hr" sz="2000"/>
              <a:t>The day has come - your first day in management - you come to the office...and now what?</a:t>
            </a:r>
            <a:endParaRPr sz="20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hr" sz="1600"/>
              <a:t>You are no longer “protected” by your code, IDE, team and processes - you stand alone</a:t>
            </a:r>
            <a:endParaRPr sz="16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hr" sz="2000"/>
              <a:t>It is quite normal you feel, up to a point, impact of </a:t>
            </a:r>
            <a:r>
              <a:rPr lang="hr" sz="2000" u="sng">
                <a:solidFill>
                  <a:schemeClr val="hlink"/>
                </a:solidFill>
                <a:hlinkClick r:id="rId3"/>
              </a:rPr>
              <a:t>impostor syndrome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hr" sz="2000"/>
              <a:t>In the first week you have to do four major things ( and nothing else! )</a:t>
            </a:r>
            <a:endParaRPr sz="20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hr" sz="1600"/>
              <a:t>Learn your environment</a:t>
            </a:r>
            <a:endParaRPr sz="16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hr" sz="1600"/>
              <a:t>Meet your team and create a team snapshot</a:t>
            </a:r>
            <a:endParaRPr sz="16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hr" sz="1600"/>
              <a:t>Meet your boss, get to know him and learn his expectations</a:t>
            </a:r>
            <a:endParaRPr sz="16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hr" sz="1600"/>
              <a:t>Create overall snapshot</a:t>
            </a:r>
            <a:endParaRPr sz="16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hr" sz="2000"/>
              <a:t>And then...go home and rest - as manager you must learn to disconnect </a:t>
            </a:r>
            <a:endParaRPr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/>
              <a:t>Task one - learn your environment</a:t>
            </a:r>
            <a:endParaRPr/>
          </a:p>
        </p:txBody>
      </p:sp>
      <p:sp>
        <p:nvSpPr>
          <p:cNvPr id="108" name="Google Shape;108;p21"/>
          <p:cNvSpPr txBox="1">
            <a:spLocks noGrp="1"/>
          </p:cNvSpPr>
          <p:nvPr>
            <p:ph type="body" idx="1"/>
          </p:nvPr>
        </p:nvSpPr>
        <p:spPr>
          <a:xfrm>
            <a:off x="106800" y="1318925"/>
            <a:ext cx="89304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hr" sz="2000"/>
              <a:t>This does not mean you to drink coffee in all cafeterias around the building or bother people who are sitting in kitchen...it means:</a:t>
            </a:r>
            <a:endParaRPr sz="20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hr" sz="1600"/>
              <a:t>Get a “feeling” of the team and area - how people talk, is this a formal or informal meeting environment, dress code and how they invite each other lunch</a:t>
            </a:r>
            <a:endParaRPr sz="16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hr" sz="1600"/>
              <a:t>Don’t introduce yourself immediately to everyone showing off in your fancy new suit...you are here to lead, not to impress by outward appearance</a:t>
            </a:r>
            <a:endParaRPr sz="16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hr" sz="1600"/>
              <a:t>If possible, in the first week, except activities listed before, stay low and observe</a:t>
            </a:r>
            <a:endParaRPr sz="16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hr" sz="1600"/>
              <a:t>Expect gossip about you - this is good, it is first step in acceptance</a:t>
            </a:r>
            <a:endParaRPr sz="16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hr" sz="2000"/>
              <a:t>Maybe you will have couple of onboarding sessions with HR - they are amazing opportunity to gather information</a:t>
            </a:r>
            <a:endParaRPr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2045</Words>
  <Application>Microsoft Office PowerPoint</Application>
  <PresentationFormat>On-screen Show (16:9)</PresentationFormat>
  <Paragraphs>157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Proxima Nova</vt:lpstr>
      <vt:lpstr>Times New Roman</vt:lpstr>
      <vt:lpstr>Spearmint</vt:lpstr>
      <vt:lpstr>Replacing operational work for managerial leather chair - day one</vt:lpstr>
      <vt:lpstr>Short biography</vt:lpstr>
      <vt:lpstr>Why this lecture?</vt:lpstr>
      <vt:lpstr>Good and bad reasons for becoming a manager</vt:lpstr>
      <vt:lpstr>Again...why this lecture?</vt:lpstr>
      <vt:lpstr>If you don’t want this scenario to happen to you...</vt:lpstr>
      <vt:lpstr>Management and leadership</vt:lpstr>
      <vt:lpstr>Day one...hour one</vt:lpstr>
      <vt:lpstr>Task one - learn your environment</vt:lpstr>
      <vt:lpstr>Task two - meet your team</vt:lpstr>
      <vt:lpstr>Task two - meet your team</vt:lpstr>
      <vt:lpstr>Task two - meet your team</vt:lpstr>
      <vt:lpstr>Task three - meet your manager</vt:lpstr>
      <vt:lpstr>Task four - create your snapshot</vt:lpstr>
      <vt:lpstr>Task four - create your snapshot</vt:lpstr>
      <vt:lpstr>Task four - create your snapshot</vt:lpstr>
      <vt:lpstr>Last topic - action list</vt:lpstr>
      <vt:lpstr>Really last topic - manage yourself</vt:lpstr>
      <vt:lpstr>Really last topic - manage yourself</vt:lpstr>
      <vt:lpstr>Now go home and forget about work!</vt:lpstr>
      <vt:lpstr>If somebody needs PDU points :)</vt:lpstr>
      <vt:lpstr>Further education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Replacing operational work for managerial leather chair - day one</dc:title>
  <cp:lastModifiedBy>Josip Šaban</cp:lastModifiedBy>
  <cp:revision>2</cp:revision>
  <dcterms:modified xsi:type="dcterms:W3CDTF">2020-10-08T19:15:28Z</dcterms:modified>
</cp:coreProperties>
</file>